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9"/>
  </p:notesMasterIdLst>
  <p:sldIdLst>
    <p:sldId id="593" r:id="rId2"/>
    <p:sldId id="644" r:id="rId3"/>
    <p:sldId id="648" r:id="rId4"/>
    <p:sldId id="649" r:id="rId5"/>
    <p:sldId id="734" r:id="rId6"/>
    <p:sldId id="739" r:id="rId7"/>
    <p:sldId id="650" r:id="rId8"/>
    <p:sldId id="651" r:id="rId9"/>
    <p:sldId id="652" r:id="rId10"/>
    <p:sldId id="653" r:id="rId11"/>
    <p:sldId id="654" r:id="rId12"/>
    <p:sldId id="655" r:id="rId13"/>
    <p:sldId id="656" r:id="rId14"/>
    <p:sldId id="657" r:id="rId15"/>
    <p:sldId id="658" r:id="rId16"/>
    <p:sldId id="659" r:id="rId17"/>
    <p:sldId id="660" r:id="rId18"/>
    <p:sldId id="662" r:id="rId19"/>
    <p:sldId id="663" r:id="rId20"/>
    <p:sldId id="712" r:id="rId21"/>
    <p:sldId id="713" r:id="rId22"/>
    <p:sldId id="714" r:id="rId23"/>
    <p:sldId id="715" r:id="rId24"/>
    <p:sldId id="716" r:id="rId25"/>
    <p:sldId id="717" r:id="rId26"/>
    <p:sldId id="665" r:id="rId27"/>
    <p:sldId id="666" r:id="rId28"/>
    <p:sldId id="720" r:id="rId29"/>
    <p:sldId id="721" r:id="rId30"/>
    <p:sldId id="738" r:id="rId31"/>
    <p:sldId id="722" r:id="rId32"/>
    <p:sldId id="741" r:id="rId33"/>
    <p:sldId id="723" r:id="rId34"/>
    <p:sldId id="669" r:id="rId35"/>
    <p:sldId id="724" r:id="rId36"/>
    <p:sldId id="725" r:id="rId37"/>
    <p:sldId id="671" r:id="rId38"/>
    <p:sldId id="726" r:id="rId39"/>
    <p:sldId id="727" r:id="rId40"/>
    <p:sldId id="673" r:id="rId41"/>
    <p:sldId id="728" r:id="rId42"/>
    <p:sldId id="729" r:id="rId43"/>
    <p:sldId id="677" r:id="rId44"/>
    <p:sldId id="678" r:id="rId45"/>
    <p:sldId id="740" r:id="rId46"/>
    <p:sldId id="730" r:id="rId47"/>
    <p:sldId id="733"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d Kwartler"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3" autoAdjust="0"/>
    <p:restoredTop sz="91581" autoAdjust="0"/>
  </p:normalViewPr>
  <p:slideViewPr>
    <p:cSldViewPr snapToGrid="0">
      <p:cViewPr varScale="1">
        <p:scale>
          <a:sx n="95" d="100"/>
          <a:sy n="95" d="100"/>
        </p:scale>
        <p:origin x="2064" y="1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6/3/20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6/3/20</a:t>
            </a:fld>
            <a:endParaRPr lang="en-US"/>
          </a:p>
        </p:txBody>
      </p:sp>
      <p:sp>
        <p:nvSpPr>
          <p:cNvPr id="6"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461738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6/3/20</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2"/>
            <a:ext cx="1971675" cy="448759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47488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6/3/20</a:t>
            </a:fld>
            <a:endParaRPr lang="en-US"/>
          </a:p>
        </p:txBody>
      </p:sp>
      <p:sp>
        <p:nvSpPr>
          <p:cNvPr id="7"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2" name="Straight Connector 11"/>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82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6/3/20</a:t>
            </a:fld>
            <a:endParaRPr lang="en-US"/>
          </a:p>
        </p:txBody>
      </p:sp>
      <p:sp>
        <p:nvSpPr>
          <p:cNvPr id="7"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6/3/20</a:t>
            </a:fld>
            <a:endParaRPr lang="en-US"/>
          </a:p>
        </p:txBody>
      </p:sp>
      <p:sp>
        <p:nvSpPr>
          <p:cNvPr id="7"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476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476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6/3/20</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3712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3712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6/3/20</a:t>
            </a:fld>
            <a:endParaRPr lang="en-US"/>
          </a:p>
        </p:txBody>
      </p:sp>
      <p:sp>
        <p:nvSpPr>
          <p:cNvPr id="8" name="Footer Placeholder 7"/>
          <p:cNvSpPr>
            <a:spLocks noGrp="1"/>
          </p:cNvSpPr>
          <p:nvPr>
            <p:ph type="ftr" sz="quarter" idx="11"/>
          </p:nvPr>
        </p:nvSpPr>
        <p:spPr/>
        <p:txBody>
          <a:bodyPr/>
          <a:lstStyle/>
          <a:p>
            <a:r>
              <a:rPr lang="en-US" dirty="0"/>
              <a:t>Kwartler</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cxnSp>
        <p:nvCxnSpPr>
          <p:cNvPr id="14" name="Straight Connector 13"/>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6/3/20</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6/3/20</a:t>
            </a:fld>
            <a:endParaRPr lang="en-US"/>
          </a:p>
        </p:txBody>
      </p:sp>
      <p:sp>
        <p:nvSpPr>
          <p:cNvPr id="5"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461420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460142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6/3/20</a:t>
            </a:fld>
            <a:endParaRPr lang="en-US"/>
          </a:p>
        </p:txBody>
      </p:sp>
      <p:sp>
        <p:nvSpPr>
          <p:cNvPr id="8"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451572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6"/>
            <a:ext cx="2949178" cy="447778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6/3/20</a:t>
            </a:fld>
            <a:endParaRPr lang="en-US"/>
          </a:p>
        </p:txBody>
      </p:sp>
      <p:sp>
        <p:nvSpPr>
          <p:cNvPr id="8"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6/3/20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pic>
        <p:nvPicPr>
          <p:cNvPr id="7" name="Picture 4" descr="Image result for gserm"/>
          <p:cNvPicPr>
            <a:picLocks noChangeAspect="1" noChangeArrowheads="1"/>
          </p:cNvPicPr>
          <p:nvPr userDrawn="1"/>
        </p:nvPicPr>
        <p:blipFill rotWithShape="1">
          <a:blip r:embed="rId13" cstate="print">
            <a:extLst>
              <a:ext uri="{28A0092B-C50C-407E-A947-70E740481C1C}">
                <a14:useLocalDpi xmlns:a14="http://schemas.microsoft.com/office/drawing/2010/main" val="0"/>
              </a:ext>
            </a:extLst>
          </a:blip>
          <a:srcRect b="32174"/>
          <a:stretch/>
        </p:blipFill>
        <p:spPr bwMode="auto">
          <a:xfrm>
            <a:off x="8182940" y="6309360"/>
            <a:ext cx="961060" cy="548640"/>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5"/>
          <p:cNvSpPr>
            <a:spLocks noGrp="1"/>
          </p:cNvSpPr>
          <p:nvPr>
            <p:ph type="sldNum" sz="quarter" idx="4"/>
          </p:nvPr>
        </p:nvSpPr>
        <p:spPr>
          <a:xfrm>
            <a:off x="7245740" y="6370419"/>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6.xml"/><Relationship Id="rId5" Type="http://schemas.openxmlformats.org/officeDocument/2006/relationships/image" Target="../media/image12.jpe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jpeg"/><Relationship Id="rId1" Type="http://schemas.openxmlformats.org/officeDocument/2006/relationships/slideLayout" Target="../slideLayouts/slideLayout6.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hyperlink" Target="https://www.anneloehr.com/" TargetMode="External"/><Relationship Id="rId2" Type="http://schemas.openxmlformats.org/officeDocument/2006/relationships/image" Target="../media/image24.jpeg"/><Relationship Id="rId1" Type="http://schemas.openxmlformats.org/officeDocument/2006/relationships/slideLayout" Target="../slideLayouts/slideLayout6.xml"/><Relationship Id="rId5" Type="http://schemas.openxmlformats.org/officeDocument/2006/relationships/image" Target="../media/image26.jpe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6.xml"/><Relationship Id="rId5" Type="http://schemas.openxmlformats.org/officeDocument/2006/relationships/image" Target="../media/image32.jpeg"/><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GSERM: Text Mining &amp; NLP</a:t>
            </a:r>
            <a:br>
              <a:rPr lang="en-US" dirty="0"/>
            </a:br>
            <a:r>
              <a:rPr lang="en-US" sz="3600" i="1" dirty="0"/>
              <a:t>TM Basics</a:t>
            </a:r>
          </a:p>
        </p:txBody>
      </p:sp>
      <p:sp>
        <p:nvSpPr>
          <p:cNvPr id="3" name="Subtitle 2"/>
          <p:cNvSpPr>
            <a:spLocks noGrp="1"/>
          </p:cNvSpPr>
          <p:nvPr>
            <p:ph type="subTitle" idx="1"/>
          </p:nvPr>
        </p:nvSpPr>
        <p:spPr/>
        <p:txBody>
          <a:bodyPr/>
          <a:lstStyle/>
          <a:p>
            <a:r>
              <a:rPr lang="en-US" dirty="0"/>
              <a:t>Ted Kwartler</a:t>
            </a:r>
          </a:p>
        </p:txBody>
      </p:sp>
      <p:sp>
        <p:nvSpPr>
          <p:cNvPr id="4" name="Date Placeholder 3"/>
          <p:cNvSpPr>
            <a:spLocks noGrp="1"/>
          </p:cNvSpPr>
          <p:nvPr>
            <p:ph type="dt" sz="half" idx="10"/>
          </p:nvPr>
        </p:nvSpPr>
        <p:spPr/>
        <p:txBody>
          <a:bodyPr/>
          <a:lstStyle/>
          <a:p>
            <a:fld id="{5738B90E-0779-4C36-915C-6F05FCD89456}" type="datetime1">
              <a:rPr lang="en-US" smtClean="0"/>
              <a:t>6/3/20</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1</a:t>
            </a:fld>
            <a:endParaRPr lang="en-US"/>
          </a:p>
        </p:txBody>
      </p:sp>
      <p:sp>
        <p:nvSpPr>
          <p:cNvPr id="6" name="Footer Placeholder 5"/>
          <p:cNvSpPr>
            <a:spLocks noGrp="1"/>
          </p:cNvSpPr>
          <p:nvPr>
            <p:ph type="ftr" sz="quarter" idx="3"/>
          </p:nvPr>
        </p:nvSpPr>
        <p:spPr/>
        <p:txBody>
          <a:bodyPr/>
          <a:lstStyle/>
          <a:p>
            <a:r>
              <a:rPr lang="en-US" dirty="0"/>
              <a:t>Kwartler</a:t>
            </a:r>
          </a:p>
        </p:txBody>
      </p:sp>
      <p:cxnSp>
        <p:nvCxnSpPr>
          <p:cNvPr id="7" name="Straight Connector 6">
            <a:extLst>
              <a:ext uri="{FF2B5EF4-FFF2-40B4-BE49-F238E27FC236}">
                <a16:creationId xmlns:a16="http://schemas.microsoft.com/office/drawing/2014/main" id="{54E1A1E5-D9C3-7442-A508-132F62BBC725}"/>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B081B0B-78F0-4B46-BFDE-7CC697B037A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304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A9DC87-CCCE-4EA8-9710-E2F0D96545CD}"/>
              </a:ext>
            </a:extLst>
          </p:cNvPr>
          <p:cNvSpPr>
            <a:spLocks noGrp="1"/>
          </p:cNvSpPr>
          <p:nvPr>
            <p:ph type="dt" sz="half" idx="10"/>
          </p:nvPr>
        </p:nvSpPr>
        <p:spPr/>
        <p:txBody>
          <a:bodyPr/>
          <a:lstStyle/>
          <a:p>
            <a:fld id="{6700A58B-DD98-43D0-B791-721480A02982}" type="datetime1">
              <a:rPr lang="en-US" smtClean="0"/>
              <a:t>6/3/20</a:t>
            </a:fld>
            <a:endParaRPr lang="en-US"/>
          </a:p>
        </p:txBody>
      </p:sp>
      <p:sp>
        <p:nvSpPr>
          <p:cNvPr id="3" name="Title 2">
            <a:extLst>
              <a:ext uri="{FF2B5EF4-FFF2-40B4-BE49-F238E27FC236}">
                <a16:creationId xmlns:a16="http://schemas.microsoft.com/office/drawing/2014/main" id="{AAC1FF90-D23B-4C62-8146-7DE37DF2A587}"/>
              </a:ext>
            </a:extLst>
          </p:cNvPr>
          <p:cNvSpPr>
            <a:spLocks noGrp="1"/>
          </p:cNvSpPr>
          <p:nvPr>
            <p:ph type="title"/>
          </p:nvPr>
        </p:nvSpPr>
        <p:spPr/>
        <p:txBody>
          <a:bodyPr/>
          <a:lstStyle/>
          <a:p>
            <a:r>
              <a:rPr lang="en-US" dirty="0"/>
              <a:t>TM Challenges - Disambiguation</a:t>
            </a:r>
          </a:p>
        </p:txBody>
      </p:sp>
      <p:sp>
        <p:nvSpPr>
          <p:cNvPr id="4" name="Slide Number Placeholder 3">
            <a:extLst>
              <a:ext uri="{FF2B5EF4-FFF2-40B4-BE49-F238E27FC236}">
                <a16:creationId xmlns:a16="http://schemas.microsoft.com/office/drawing/2014/main" id="{359FD6CC-0906-46DF-AEE5-B29BF30B0B99}"/>
              </a:ext>
            </a:extLst>
          </p:cNvPr>
          <p:cNvSpPr>
            <a:spLocks noGrp="1"/>
          </p:cNvSpPr>
          <p:nvPr>
            <p:ph type="sldNum" sz="quarter" idx="12"/>
          </p:nvPr>
        </p:nvSpPr>
        <p:spPr/>
        <p:txBody>
          <a:bodyPr/>
          <a:lstStyle/>
          <a:p>
            <a:fld id="{37290FF7-652B-4475-AEAB-8B1A5D23AE09}" type="slidenum">
              <a:rPr lang="en-US" smtClean="0"/>
              <a:t>10</a:t>
            </a:fld>
            <a:endParaRPr lang="en-US"/>
          </a:p>
        </p:txBody>
      </p:sp>
      <p:sp>
        <p:nvSpPr>
          <p:cNvPr id="5" name="Footer Placeholder 4">
            <a:extLst>
              <a:ext uri="{FF2B5EF4-FFF2-40B4-BE49-F238E27FC236}">
                <a16:creationId xmlns:a16="http://schemas.microsoft.com/office/drawing/2014/main" id="{643FC5AB-3AEE-408C-B853-A913517B47EE}"/>
              </a:ext>
            </a:extLst>
          </p:cNvPr>
          <p:cNvSpPr>
            <a:spLocks noGrp="1"/>
          </p:cNvSpPr>
          <p:nvPr>
            <p:ph type="ftr" sz="quarter" idx="3"/>
          </p:nvPr>
        </p:nvSpPr>
        <p:spPr/>
        <p:txBody>
          <a:bodyPr/>
          <a:lstStyle/>
          <a:p>
            <a:r>
              <a:rPr lang="en-US" dirty="0"/>
              <a:t>Kwartler CSCI -96</a:t>
            </a:r>
          </a:p>
        </p:txBody>
      </p:sp>
      <p:sp>
        <p:nvSpPr>
          <p:cNvPr id="6" name="TextBox 5">
            <a:extLst>
              <a:ext uri="{FF2B5EF4-FFF2-40B4-BE49-F238E27FC236}">
                <a16:creationId xmlns:a16="http://schemas.microsoft.com/office/drawing/2014/main" id="{DC6D6A58-3A20-4488-97B4-63362CB05E1F}"/>
              </a:ext>
            </a:extLst>
          </p:cNvPr>
          <p:cNvSpPr txBox="1"/>
          <p:nvPr/>
        </p:nvSpPr>
        <p:spPr>
          <a:xfrm>
            <a:off x="186064" y="2514607"/>
            <a:ext cx="4286351" cy="2308324"/>
          </a:xfrm>
          <a:prstGeom prst="rect">
            <a:avLst/>
          </a:prstGeom>
          <a:noFill/>
        </p:spPr>
        <p:txBody>
          <a:bodyPr wrap="square" rtlCol="0">
            <a:spAutoFit/>
          </a:bodyPr>
          <a:lstStyle/>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cooked waterfowl </a:t>
            </a:r>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for her to eat.</a:t>
            </a: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cooked waterfowl belonging to her.</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created the (clay?) duck and gave it to her.</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Duck!!</a:t>
            </a:r>
          </a:p>
        </p:txBody>
      </p:sp>
      <p:sp>
        <p:nvSpPr>
          <p:cNvPr id="7" name="Rectangle 6">
            <a:extLst>
              <a:ext uri="{FF2B5EF4-FFF2-40B4-BE49-F238E27FC236}">
                <a16:creationId xmlns:a16="http://schemas.microsoft.com/office/drawing/2014/main" id="{2F1FAD3F-1565-49B4-9CC7-C9EDCC8FF06A}"/>
              </a:ext>
            </a:extLst>
          </p:cNvPr>
          <p:cNvSpPr/>
          <p:nvPr/>
        </p:nvSpPr>
        <p:spPr>
          <a:xfrm>
            <a:off x="186064" y="1505484"/>
            <a:ext cx="4422153" cy="59491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I made her duck.</a:t>
            </a:r>
          </a:p>
        </p:txBody>
      </p:sp>
      <p:sp>
        <p:nvSpPr>
          <p:cNvPr id="8" name="Rectangle 7">
            <a:extLst>
              <a:ext uri="{FF2B5EF4-FFF2-40B4-BE49-F238E27FC236}">
                <a16:creationId xmlns:a16="http://schemas.microsoft.com/office/drawing/2014/main" id="{93FF29A7-B7FF-43E4-9ED4-98CDDA6AB3BD}"/>
              </a:ext>
            </a:extLst>
          </p:cNvPr>
          <p:cNvSpPr/>
          <p:nvPr/>
        </p:nvSpPr>
        <p:spPr>
          <a:xfrm>
            <a:off x="186064" y="1643197"/>
            <a:ext cx="4422153" cy="369834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pic>
        <p:nvPicPr>
          <p:cNvPr id="9" name="Picture 2" descr="Yellow Duck Toy on White Surface">
            <a:extLst>
              <a:ext uri="{FF2B5EF4-FFF2-40B4-BE49-F238E27FC236}">
                <a16:creationId xmlns:a16="http://schemas.microsoft.com/office/drawing/2014/main" id="{0C9F7E69-CFDE-4838-88A3-6F5639761B6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5608" t="20000" r="12544" b="15823"/>
          <a:stretch/>
        </p:blipFill>
        <p:spPr bwMode="auto">
          <a:xfrm>
            <a:off x="4810632" y="1610645"/>
            <a:ext cx="1327033" cy="149337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dodgeball">
            <a:extLst>
              <a:ext uri="{FF2B5EF4-FFF2-40B4-BE49-F238E27FC236}">
                <a16:creationId xmlns:a16="http://schemas.microsoft.com/office/drawing/2014/main" id="{B6196748-F4B0-4CEC-9AAB-9CCA77C665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4122" y="1532378"/>
            <a:ext cx="1240823" cy="166167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mage result for peking duck">
            <a:extLst>
              <a:ext uri="{FF2B5EF4-FFF2-40B4-BE49-F238E27FC236}">
                <a16:creationId xmlns:a16="http://schemas.microsoft.com/office/drawing/2014/main" id="{888D3EF9-BDF1-40C8-A805-22F3311C370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3879" y="3710183"/>
            <a:ext cx="1768884" cy="147314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Image result for duck sculpture">
            <a:extLst>
              <a:ext uri="{FF2B5EF4-FFF2-40B4-BE49-F238E27FC236}">
                <a16:creationId xmlns:a16="http://schemas.microsoft.com/office/drawing/2014/main" id="{E976162B-8028-4BBA-8C3B-A3C1898BE87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52348" y="1551840"/>
            <a:ext cx="1591652" cy="159165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D877ED5E-C32D-E148-8831-6F051ABD582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E3B6583-FB40-294E-B9A8-A9733E0881E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4806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5B1B16-1E15-4A2F-9097-8ABAE2E62D36}"/>
              </a:ext>
            </a:extLst>
          </p:cNvPr>
          <p:cNvSpPr>
            <a:spLocks noGrp="1"/>
          </p:cNvSpPr>
          <p:nvPr>
            <p:ph type="dt" sz="half" idx="10"/>
          </p:nvPr>
        </p:nvSpPr>
        <p:spPr/>
        <p:txBody>
          <a:bodyPr/>
          <a:lstStyle/>
          <a:p>
            <a:fld id="{6700A58B-DD98-43D0-B791-721480A02982}" type="datetime1">
              <a:rPr lang="en-US" smtClean="0"/>
              <a:t>6/3/20</a:t>
            </a:fld>
            <a:endParaRPr lang="en-US"/>
          </a:p>
        </p:txBody>
      </p:sp>
      <p:sp>
        <p:nvSpPr>
          <p:cNvPr id="3" name="Title 2">
            <a:extLst>
              <a:ext uri="{FF2B5EF4-FFF2-40B4-BE49-F238E27FC236}">
                <a16:creationId xmlns:a16="http://schemas.microsoft.com/office/drawing/2014/main" id="{5559429D-103E-487B-AEEB-01ACACEA2321}"/>
              </a:ext>
            </a:extLst>
          </p:cNvPr>
          <p:cNvSpPr>
            <a:spLocks noGrp="1"/>
          </p:cNvSpPr>
          <p:nvPr>
            <p:ph type="title"/>
          </p:nvPr>
        </p:nvSpPr>
        <p:spPr/>
        <p:txBody>
          <a:bodyPr/>
          <a:lstStyle/>
          <a:p>
            <a:r>
              <a:rPr lang="en-US" dirty="0"/>
              <a:t>TM Challenges - </a:t>
            </a:r>
            <a:r>
              <a:rPr lang="en-US" dirty="0" err="1"/>
              <a:t>Misc</a:t>
            </a:r>
            <a:endParaRPr lang="en-US" dirty="0"/>
          </a:p>
        </p:txBody>
      </p:sp>
      <p:sp>
        <p:nvSpPr>
          <p:cNvPr id="4" name="Slide Number Placeholder 3">
            <a:extLst>
              <a:ext uri="{FF2B5EF4-FFF2-40B4-BE49-F238E27FC236}">
                <a16:creationId xmlns:a16="http://schemas.microsoft.com/office/drawing/2014/main" id="{5E383C1E-2419-4630-8ACE-CBE3147D8248}"/>
              </a:ext>
            </a:extLst>
          </p:cNvPr>
          <p:cNvSpPr>
            <a:spLocks noGrp="1"/>
          </p:cNvSpPr>
          <p:nvPr>
            <p:ph type="sldNum" sz="quarter" idx="12"/>
          </p:nvPr>
        </p:nvSpPr>
        <p:spPr/>
        <p:txBody>
          <a:bodyPr/>
          <a:lstStyle/>
          <a:p>
            <a:fld id="{37290FF7-652B-4475-AEAB-8B1A5D23AE09}" type="slidenum">
              <a:rPr lang="en-US" smtClean="0"/>
              <a:t>11</a:t>
            </a:fld>
            <a:endParaRPr lang="en-US"/>
          </a:p>
        </p:txBody>
      </p:sp>
      <p:sp>
        <p:nvSpPr>
          <p:cNvPr id="5" name="Footer Placeholder 4">
            <a:extLst>
              <a:ext uri="{FF2B5EF4-FFF2-40B4-BE49-F238E27FC236}">
                <a16:creationId xmlns:a16="http://schemas.microsoft.com/office/drawing/2014/main" id="{FF06D986-D281-46A7-AA14-248283EF43EA}"/>
              </a:ext>
            </a:extLst>
          </p:cNvPr>
          <p:cNvSpPr>
            <a:spLocks noGrp="1"/>
          </p:cNvSpPr>
          <p:nvPr>
            <p:ph type="ftr" sz="quarter" idx="3"/>
          </p:nvPr>
        </p:nvSpPr>
        <p:spPr/>
        <p:txBody>
          <a:bodyPr/>
          <a:lstStyle/>
          <a:p>
            <a:r>
              <a:rPr lang="en-US" dirty="0"/>
              <a:t>Kwartler CSCI -96</a:t>
            </a:r>
          </a:p>
        </p:txBody>
      </p:sp>
      <p:sp>
        <p:nvSpPr>
          <p:cNvPr id="6" name="TextBox 5">
            <a:extLst>
              <a:ext uri="{FF2B5EF4-FFF2-40B4-BE49-F238E27FC236}">
                <a16:creationId xmlns:a16="http://schemas.microsoft.com/office/drawing/2014/main" id="{1C5568D0-5777-4C99-B8ED-82D01D1F4EDB}"/>
              </a:ext>
            </a:extLst>
          </p:cNvPr>
          <p:cNvSpPr txBox="1"/>
          <p:nvPr/>
        </p:nvSpPr>
        <p:spPr>
          <a:xfrm>
            <a:off x="242865" y="2586956"/>
            <a:ext cx="3792499" cy="2108269"/>
          </a:xfrm>
          <a:prstGeom prst="rect">
            <a:avLst/>
          </a:prstGeom>
          <a:noFill/>
        </p:spPr>
        <p:txBody>
          <a:bodyPr wrap="square" rtlCol="0">
            <a:spAutoFit/>
          </a:bodyPr>
          <a:lstStyle/>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Compound words (tokenization) change meaning</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Sarcasm</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5888" indent="-115888"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Cultural differences</a:t>
            </a:r>
          </a:p>
        </p:txBody>
      </p:sp>
      <p:sp>
        <p:nvSpPr>
          <p:cNvPr id="7" name="Rectangle 6">
            <a:extLst>
              <a:ext uri="{FF2B5EF4-FFF2-40B4-BE49-F238E27FC236}">
                <a16:creationId xmlns:a16="http://schemas.microsoft.com/office/drawing/2014/main" id="{8240AE80-93E7-434B-AB2E-E33E298931BB}"/>
              </a:ext>
            </a:extLst>
          </p:cNvPr>
          <p:cNvSpPr/>
          <p:nvPr/>
        </p:nvSpPr>
        <p:spPr>
          <a:xfrm>
            <a:off x="158901" y="1487279"/>
            <a:ext cx="3960426" cy="776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Other Challenges</a:t>
            </a:r>
          </a:p>
        </p:txBody>
      </p:sp>
      <p:sp>
        <p:nvSpPr>
          <p:cNvPr id="8" name="Rectangle 7">
            <a:extLst>
              <a:ext uri="{FF2B5EF4-FFF2-40B4-BE49-F238E27FC236}">
                <a16:creationId xmlns:a16="http://schemas.microsoft.com/office/drawing/2014/main" id="{0359FFF7-BE67-4926-8065-F3F456A7E52B}"/>
              </a:ext>
            </a:extLst>
          </p:cNvPr>
          <p:cNvSpPr/>
          <p:nvPr/>
        </p:nvSpPr>
        <p:spPr>
          <a:xfrm>
            <a:off x="158901" y="1624991"/>
            <a:ext cx="3960426" cy="35173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9" name="TextBox 8">
            <a:extLst>
              <a:ext uri="{FF2B5EF4-FFF2-40B4-BE49-F238E27FC236}">
                <a16:creationId xmlns:a16="http://schemas.microsoft.com/office/drawing/2014/main" id="{01A55379-12BF-499E-98E0-E24F8D16EAC9}"/>
              </a:ext>
            </a:extLst>
          </p:cNvPr>
          <p:cNvSpPr txBox="1"/>
          <p:nvPr/>
        </p:nvSpPr>
        <p:spPr>
          <a:xfrm>
            <a:off x="4806815" y="2771623"/>
            <a:ext cx="3792499" cy="1800493"/>
          </a:xfrm>
          <a:prstGeom prst="rect">
            <a:avLst/>
          </a:prstGeom>
          <a:noFill/>
        </p:spPr>
        <p:txBody>
          <a:bodyPr wrap="square" rtlCol="0">
            <a:spAutoFit/>
          </a:bodyPr>
          <a:lstStyle/>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“Bad” vs “not bad”</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like it…NOT!”</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5888" indent="-115888"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“It’s </a:t>
            </a:r>
            <a:r>
              <a:rPr lang="en-US" sz="20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wicked</a:t>
            </a: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good” (in Boston)</a:t>
            </a:r>
          </a:p>
        </p:txBody>
      </p:sp>
      <p:sp>
        <p:nvSpPr>
          <p:cNvPr id="10" name="Rectangle 9">
            <a:extLst>
              <a:ext uri="{FF2B5EF4-FFF2-40B4-BE49-F238E27FC236}">
                <a16:creationId xmlns:a16="http://schemas.microsoft.com/office/drawing/2014/main" id="{64EE84CE-F01E-4DDF-9067-55D7767D2964}"/>
              </a:ext>
            </a:extLst>
          </p:cNvPr>
          <p:cNvSpPr/>
          <p:nvPr/>
        </p:nvSpPr>
        <p:spPr>
          <a:xfrm>
            <a:off x="4722851" y="1487279"/>
            <a:ext cx="3960426" cy="776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Examples</a:t>
            </a:r>
          </a:p>
        </p:txBody>
      </p:sp>
      <p:sp>
        <p:nvSpPr>
          <p:cNvPr id="11" name="Rectangle 10">
            <a:extLst>
              <a:ext uri="{FF2B5EF4-FFF2-40B4-BE49-F238E27FC236}">
                <a16:creationId xmlns:a16="http://schemas.microsoft.com/office/drawing/2014/main" id="{4AB41541-0364-4860-AFD6-319A877F6390}"/>
              </a:ext>
            </a:extLst>
          </p:cNvPr>
          <p:cNvSpPr/>
          <p:nvPr/>
        </p:nvSpPr>
        <p:spPr>
          <a:xfrm>
            <a:off x="4722851" y="1624991"/>
            <a:ext cx="3960426" cy="35173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cxnSp>
        <p:nvCxnSpPr>
          <p:cNvPr id="12" name="Straight Connector 11">
            <a:extLst>
              <a:ext uri="{FF2B5EF4-FFF2-40B4-BE49-F238E27FC236}">
                <a16:creationId xmlns:a16="http://schemas.microsoft.com/office/drawing/2014/main" id="{D3253A51-4DAE-604D-A337-E70F9DA71D77}"/>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75E47EA-B6E5-C041-A063-9EACBFE7960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8535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6/3/20</a:t>
            </a:fld>
            <a:endParaRPr lang="en-US"/>
          </a:p>
        </p:txBody>
      </p:sp>
      <p:sp>
        <p:nvSpPr>
          <p:cNvPr id="3" name="Title 2"/>
          <p:cNvSpPr>
            <a:spLocks noGrp="1"/>
          </p:cNvSpPr>
          <p:nvPr>
            <p:ph type="title"/>
          </p:nvPr>
        </p:nvSpPr>
        <p:spPr/>
        <p:txBody>
          <a:bodyPr/>
          <a:lstStyle/>
          <a:p>
            <a:r>
              <a:rPr lang="en-US" dirty="0"/>
              <a:t>Why text mining is an art &amp; science?</a:t>
            </a:r>
          </a:p>
        </p:txBody>
      </p:sp>
      <p:sp>
        <p:nvSpPr>
          <p:cNvPr id="4" name="Slide Number Placeholder 3"/>
          <p:cNvSpPr>
            <a:spLocks noGrp="1"/>
          </p:cNvSpPr>
          <p:nvPr>
            <p:ph type="sldNum" sz="quarter" idx="12"/>
          </p:nvPr>
        </p:nvSpPr>
        <p:spPr/>
        <p:txBody>
          <a:bodyPr/>
          <a:lstStyle/>
          <a:p>
            <a:fld id="{37290FF7-652B-4475-AEAB-8B1A5D23AE09}" type="slidenum">
              <a:rPr lang="en-US" smtClean="0"/>
              <a:t>12</a:t>
            </a:fld>
            <a:endParaRPr lang="en-US"/>
          </a:p>
        </p:txBody>
      </p:sp>
      <p:sp>
        <p:nvSpPr>
          <p:cNvPr id="6" name="Rectangle 5"/>
          <p:cNvSpPr/>
          <p:nvPr/>
        </p:nvSpPr>
        <p:spPr>
          <a:xfrm>
            <a:off x="270985" y="1173079"/>
            <a:ext cx="8686800" cy="58428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prstClr val="white"/>
                </a:solidFill>
                <a:latin typeface="+mj-lt"/>
                <a:cs typeface="Arial Unicode MS" panose="020B0604020202020204" pitchFamily="34" charset="-128"/>
              </a:rPr>
              <a:t>Challenges because human expression is diverse, often ambiguous, affected by age, demographics, socio-economics, medium/channel &amp; regional attributes of the author.</a:t>
            </a:r>
            <a:endParaRPr lang="en-US" sz="1800" kern="1200" dirty="0">
              <a:solidFill>
                <a:prstClr val="white"/>
              </a:solidFill>
              <a:latin typeface="+mj-lt"/>
              <a:cs typeface="Arial Unicode MS" panose="020B0604020202020204" pitchFamily="34" charset="-128"/>
            </a:endParaRPr>
          </a:p>
        </p:txBody>
      </p:sp>
      <p:sp>
        <p:nvSpPr>
          <p:cNvPr id="7" name="TextBox 6"/>
          <p:cNvSpPr txBox="1"/>
          <p:nvPr/>
        </p:nvSpPr>
        <p:spPr>
          <a:xfrm>
            <a:off x="271472" y="2558751"/>
            <a:ext cx="4314825" cy="3477875"/>
          </a:xfrm>
          <a:prstGeom prst="rect">
            <a:avLst/>
          </a:prstGeom>
          <a:noFill/>
        </p:spPr>
        <p:txBody>
          <a:bodyPr wrap="square" rtlCol="0">
            <a:spAutoFit/>
          </a:bodyPr>
          <a:lstStyle/>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Books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Electronic Docs (PDFs)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Blogs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Websites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Social Media</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Customer Records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Customer Service Notes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Notes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Emails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Legal Documents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a:t>
            </a:r>
            <a:endParaRPr lang="en-US" sz="2000" kern="1200" dirty="0">
              <a:solidFill>
                <a:prstClr val="black"/>
              </a:solidFill>
              <a:latin typeface="+mj-lt"/>
              <a:ea typeface="Arial Unicode MS" panose="020B0604020202020204" pitchFamily="34" charset="-128"/>
              <a:cs typeface="Arial Unicode MS" panose="020B0604020202020204" pitchFamily="34" charset="-128"/>
            </a:endParaRPr>
          </a:p>
        </p:txBody>
      </p:sp>
      <p:cxnSp>
        <p:nvCxnSpPr>
          <p:cNvPr id="11" name="Straight Connector 10"/>
          <p:cNvCxnSpPr/>
          <p:nvPr/>
        </p:nvCxnSpPr>
        <p:spPr>
          <a:xfrm>
            <a:off x="4343404" y="2271713"/>
            <a:ext cx="0" cy="34004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4814205" y="2712517"/>
            <a:ext cx="3886200" cy="2784145"/>
            <a:chOff x="4814205" y="2712517"/>
            <a:chExt cx="3886200" cy="2784145"/>
          </a:xfrm>
        </p:grpSpPr>
        <p:grpSp>
          <p:nvGrpSpPr>
            <p:cNvPr id="13" name="Group 12"/>
            <p:cNvGrpSpPr>
              <a:grpSpLocks noChangeAspect="1"/>
            </p:cNvGrpSpPr>
            <p:nvPr/>
          </p:nvGrpSpPr>
          <p:grpSpPr>
            <a:xfrm>
              <a:off x="4814205" y="2712517"/>
              <a:ext cx="3886200" cy="2784145"/>
              <a:chOff x="506732" y="2054450"/>
              <a:chExt cx="5615939" cy="4023360"/>
            </a:xfrm>
          </p:grpSpPr>
          <p:pic>
            <p:nvPicPr>
              <p:cNvPr id="17" name="Picture 14" descr="http://ameliacottonpress.files.wordpress.com/2012/10/social-media-ic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732" y="2054450"/>
                <a:ext cx="5615939" cy="4023360"/>
              </a:xfrm>
              <a:prstGeom prst="rect">
                <a:avLst/>
              </a:prstGeom>
              <a:noFill/>
              <a:extLst>
                <a:ext uri="{909E8E84-426E-40dd-AFC4-6F175D3DCCD1}">
                  <a14:hiddenFill xmlns="" xmlns:a14="http://schemas.microsoft.com/office/drawing/2010/main">
                    <a:solidFill>
                      <a:srgbClr val="FFFFFF"/>
                    </a:solidFill>
                  </a14:hiddenFill>
                </a:ext>
              </a:extLst>
            </p:spPr>
          </p:pic>
          <p:pic>
            <p:nvPicPr>
              <p:cNvPr id="18" name="Picture 16" descr="http://upload.wikimedia.org/wikipedia/commons/4/40/Google_pl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4844" y="4816929"/>
                <a:ext cx="640080" cy="640080"/>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4" name="Picture 8" descr="http://upload.wikimedia.org/wikipedia/en/archive/d/d9/20130604215439!Vine_apps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36368" y="4383902"/>
              <a:ext cx="248717" cy="247504"/>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14" descr="http://asset1.cbsistatic.com/cnwk.1d/i/tim2/2013/11/25/Snapchat-noname_chillah.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160" r="18971"/>
            <a:stretch/>
          </p:blipFill>
          <p:spPr bwMode="auto">
            <a:xfrm>
              <a:off x="7622452" y="3685121"/>
              <a:ext cx="429000" cy="440491"/>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10" descr="http://www.ccs.org.za/wp-content/uploads/2012/06/weibo-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89440" y="2856837"/>
              <a:ext cx="422820" cy="422820"/>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19" name="Rectangle 18"/>
          <p:cNvSpPr/>
          <p:nvPr/>
        </p:nvSpPr>
        <p:spPr>
          <a:xfrm>
            <a:off x="4828492" y="1912143"/>
            <a:ext cx="3886200" cy="62209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a:solidFill>
                  <a:prstClr val="white"/>
                </a:solidFill>
                <a:latin typeface="+mj-lt"/>
              </a:rPr>
              <a:t>Source &amp; context are important, directly impacting data integrity.  </a:t>
            </a:r>
          </a:p>
        </p:txBody>
      </p:sp>
      <p:sp>
        <p:nvSpPr>
          <p:cNvPr id="20" name="Rectangle 19"/>
          <p:cNvSpPr/>
          <p:nvPr/>
        </p:nvSpPr>
        <p:spPr>
          <a:xfrm>
            <a:off x="266018" y="1912143"/>
            <a:ext cx="3886200" cy="62209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a:solidFill>
                  <a:prstClr val="white"/>
                </a:solidFill>
                <a:latin typeface="+mj-lt"/>
              </a:rPr>
              <a:t>Common Sources</a:t>
            </a:r>
          </a:p>
        </p:txBody>
      </p:sp>
      <p:sp>
        <p:nvSpPr>
          <p:cNvPr id="21" name="Footer Placeholder 5">
            <a:extLst>
              <a:ext uri="{FF2B5EF4-FFF2-40B4-BE49-F238E27FC236}">
                <a16:creationId xmlns:a16="http://schemas.microsoft.com/office/drawing/2014/main" id="{C452A7D3-6191-4948-802F-B54F216B9BD2}"/>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22" name="Straight Connector 21">
            <a:extLst>
              <a:ext uri="{FF2B5EF4-FFF2-40B4-BE49-F238E27FC236}">
                <a16:creationId xmlns:a16="http://schemas.microsoft.com/office/drawing/2014/main" id="{81AFF96D-B4E5-CA40-9FB9-29A6724DA4A5}"/>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6683D1B-4DF0-5F44-AF90-FB1C8906528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48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AF9BC8-272E-4B8B-B7E2-49720FE92D3B}"/>
              </a:ext>
            </a:extLst>
          </p:cNvPr>
          <p:cNvSpPr>
            <a:spLocks noGrp="1"/>
          </p:cNvSpPr>
          <p:nvPr>
            <p:ph type="dt" sz="half" idx="10"/>
          </p:nvPr>
        </p:nvSpPr>
        <p:spPr/>
        <p:txBody>
          <a:bodyPr/>
          <a:lstStyle/>
          <a:p>
            <a:fld id="{6700A58B-DD98-43D0-B791-721480A02982}" type="datetime1">
              <a:rPr lang="en-US" smtClean="0"/>
              <a:t>6/3/20</a:t>
            </a:fld>
            <a:endParaRPr lang="en-US"/>
          </a:p>
        </p:txBody>
      </p:sp>
      <p:sp>
        <p:nvSpPr>
          <p:cNvPr id="3" name="Title 2">
            <a:extLst>
              <a:ext uri="{FF2B5EF4-FFF2-40B4-BE49-F238E27FC236}">
                <a16:creationId xmlns:a16="http://schemas.microsoft.com/office/drawing/2014/main" id="{0978F23B-AA07-41FF-A1B1-B01981E639C7}"/>
              </a:ext>
            </a:extLst>
          </p:cNvPr>
          <p:cNvSpPr>
            <a:spLocks noGrp="1"/>
          </p:cNvSpPr>
          <p:nvPr>
            <p:ph type="title"/>
          </p:nvPr>
        </p:nvSpPr>
        <p:spPr/>
        <p:txBody>
          <a:bodyPr/>
          <a:lstStyle/>
          <a:p>
            <a:r>
              <a:rPr lang="en-US" dirty="0">
                <a:solidFill>
                  <a:schemeClr val="accent1"/>
                </a:solidFill>
              </a:rPr>
              <a:t>Channel</a:t>
            </a:r>
            <a:r>
              <a:rPr lang="en-US" dirty="0"/>
              <a:t> affects language</a:t>
            </a:r>
          </a:p>
        </p:txBody>
      </p:sp>
      <p:sp>
        <p:nvSpPr>
          <p:cNvPr id="4" name="Slide Number Placeholder 3">
            <a:extLst>
              <a:ext uri="{FF2B5EF4-FFF2-40B4-BE49-F238E27FC236}">
                <a16:creationId xmlns:a16="http://schemas.microsoft.com/office/drawing/2014/main" id="{4BED89B7-B461-4F32-8502-CF8E48F41495}"/>
              </a:ext>
            </a:extLst>
          </p:cNvPr>
          <p:cNvSpPr>
            <a:spLocks noGrp="1"/>
          </p:cNvSpPr>
          <p:nvPr>
            <p:ph type="sldNum" sz="quarter" idx="12"/>
          </p:nvPr>
        </p:nvSpPr>
        <p:spPr/>
        <p:txBody>
          <a:bodyPr/>
          <a:lstStyle/>
          <a:p>
            <a:fld id="{37290FF7-652B-4475-AEAB-8B1A5D23AE09}" type="slidenum">
              <a:rPr lang="en-US" smtClean="0"/>
              <a:t>13</a:t>
            </a:fld>
            <a:endParaRPr lang="en-US"/>
          </a:p>
        </p:txBody>
      </p:sp>
      <p:sp>
        <p:nvSpPr>
          <p:cNvPr id="5" name="Footer Placeholder 4">
            <a:extLst>
              <a:ext uri="{FF2B5EF4-FFF2-40B4-BE49-F238E27FC236}">
                <a16:creationId xmlns:a16="http://schemas.microsoft.com/office/drawing/2014/main" id="{00027B1E-3ADA-4CE6-8C22-B1729520522C}"/>
              </a:ext>
            </a:extLst>
          </p:cNvPr>
          <p:cNvSpPr>
            <a:spLocks noGrp="1"/>
          </p:cNvSpPr>
          <p:nvPr>
            <p:ph type="ftr" sz="quarter" idx="3"/>
          </p:nvPr>
        </p:nvSpPr>
        <p:spPr/>
        <p:txBody>
          <a:bodyPr/>
          <a:lstStyle/>
          <a:p>
            <a:r>
              <a:rPr lang="en-US" dirty="0"/>
              <a:t>Kwartler CSCI -96</a:t>
            </a:r>
          </a:p>
        </p:txBody>
      </p:sp>
      <p:sp>
        <p:nvSpPr>
          <p:cNvPr id="6" name="Rectangle 5">
            <a:extLst>
              <a:ext uri="{FF2B5EF4-FFF2-40B4-BE49-F238E27FC236}">
                <a16:creationId xmlns:a16="http://schemas.microsoft.com/office/drawing/2014/main" id="{DF90D36B-B2CC-4A95-9B3D-9E35604673B9}"/>
              </a:ext>
            </a:extLst>
          </p:cNvPr>
          <p:cNvSpPr/>
          <p:nvPr/>
        </p:nvSpPr>
        <p:spPr>
          <a:xfrm>
            <a:off x="240631" y="5748708"/>
            <a:ext cx="8725774" cy="2620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chemeClr val="bg1"/>
                </a:solidFill>
              </a:rPr>
              <a:t>Expression is context specific making analysis challenging.</a:t>
            </a:r>
          </a:p>
        </p:txBody>
      </p:sp>
      <p:pic>
        <p:nvPicPr>
          <p:cNvPr id="7" name="Picture 2" descr="https://www.wipo.int/export/sites/www/patents/images/rocking_bathtub_850.jpg">
            <a:extLst>
              <a:ext uri="{FF2B5EF4-FFF2-40B4-BE49-F238E27FC236}">
                <a16:creationId xmlns:a16="http://schemas.microsoft.com/office/drawing/2014/main" id="{F0173EB9-0D86-4217-86D9-A51E220F7EB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911" y="2298961"/>
            <a:ext cx="2468974" cy="14610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5B2C5CD-17A9-4326-BA8B-BAE6E502086E}"/>
              </a:ext>
            </a:extLst>
          </p:cNvPr>
          <p:cNvSpPr txBox="1"/>
          <p:nvPr/>
        </p:nvSpPr>
        <p:spPr>
          <a:xfrm>
            <a:off x="366541" y="4254335"/>
            <a:ext cx="2033624" cy="430887"/>
          </a:xfrm>
          <a:prstGeom prst="rect">
            <a:avLst/>
          </a:prstGeom>
          <a:noFill/>
        </p:spPr>
        <p:txBody>
          <a:bodyPr wrap="square" rtlCol="0">
            <a:spAutoFit/>
          </a:bodyPr>
          <a:lstStyle/>
          <a:p>
            <a:pPr algn="ctr"/>
            <a:r>
              <a:rPr lang="en-US" sz="1100" i="1" dirty="0"/>
              <a:t>Legal documents are verbose &amp; technical.</a:t>
            </a:r>
          </a:p>
        </p:txBody>
      </p:sp>
      <p:pic>
        <p:nvPicPr>
          <p:cNvPr id="9" name="Picture 10" descr="Image result for twitch.com logo">
            <a:extLst>
              <a:ext uri="{FF2B5EF4-FFF2-40B4-BE49-F238E27FC236}">
                <a16:creationId xmlns:a16="http://schemas.microsoft.com/office/drawing/2014/main" id="{43D7D048-22E0-43DC-8CA5-42C9745498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75872" y="1412597"/>
            <a:ext cx="1380033" cy="3515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Image result for kappa">
            <a:extLst>
              <a:ext uri="{FF2B5EF4-FFF2-40B4-BE49-F238E27FC236}">
                <a16:creationId xmlns:a16="http://schemas.microsoft.com/office/drawing/2014/main" id="{B982D9B6-F051-42CD-B410-DCAB194234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9927" y="2252007"/>
            <a:ext cx="1554958" cy="155495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4436159-9A1E-4C45-978B-1BA11030818E}"/>
              </a:ext>
            </a:extLst>
          </p:cNvPr>
          <p:cNvSpPr/>
          <p:nvPr/>
        </p:nvSpPr>
        <p:spPr>
          <a:xfrm>
            <a:off x="6457950" y="4254335"/>
            <a:ext cx="2219563" cy="430887"/>
          </a:xfrm>
          <a:prstGeom prst="rect">
            <a:avLst/>
          </a:prstGeom>
        </p:spPr>
        <p:txBody>
          <a:bodyPr wrap="square">
            <a:spAutoFit/>
          </a:bodyPr>
          <a:lstStyle/>
          <a:p>
            <a:pPr algn="ctr"/>
            <a:r>
              <a:rPr lang="en-US" sz="1100" i="1" dirty="0"/>
              <a:t>“kappa” indicates sarcasm, irony, </a:t>
            </a:r>
          </a:p>
          <a:p>
            <a:pPr algn="ctr"/>
            <a:r>
              <a:rPr lang="en-US" sz="1100" i="1" dirty="0"/>
              <a:t>or a joke among online gamers.</a:t>
            </a:r>
          </a:p>
        </p:txBody>
      </p:sp>
      <p:sp>
        <p:nvSpPr>
          <p:cNvPr id="13" name="TextBox 12">
            <a:extLst>
              <a:ext uri="{FF2B5EF4-FFF2-40B4-BE49-F238E27FC236}">
                <a16:creationId xmlns:a16="http://schemas.microsoft.com/office/drawing/2014/main" id="{5BDC389B-5AEF-45E9-B2DA-C370E0F0D569}"/>
              </a:ext>
            </a:extLst>
          </p:cNvPr>
          <p:cNvSpPr txBox="1"/>
          <p:nvPr/>
        </p:nvSpPr>
        <p:spPr>
          <a:xfrm>
            <a:off x="3581614" y="4254335"/>
            <a:ext cx="2178700" cy="430887"/>
          </a:xfrm>
          <a:prstGeom prst="rect">
            <a:avLst/>
          </a:prstGeom>
          <a:noFill/>
        </p:spPr>
        <p:txBody>
          <a:bodyPr wrap="square" rtlCol="0">
            <a:spAutoFit/>
          </a:bodyPr>
          <a:lstStyle/>
          <a:p>
            <a:pPr algn="ctr"/>
            <a:r>
              <a:rPr lang="en-US" sz="1100" i="1" dirty="0"/>
              <a:t>“Be the change you want to see in the world.”</a:t>
            </a:r>
          </a:p>
        </p:txBody>
      </p:sp>
      <p:pic>
        <p:nvPicPr>
          <p:cNvPr id="14" name="Picture 16" descr="Image result for mobile clipart">
            <a:extLst>
              <a:ext uri="{FF2B5EF4-FFF2-40B4-BE49-F238E27FC236}">
                <a16:creationId xmlns:a16="http://schemas.microsoft.com/office/drawing/2014/main" id="{4494464F-76E9-4908-B45E-400323E946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5330" y="1201686"/>
            <a:ext cx="773340" cy="7733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8" descr="Image result for legal clipart">
            <a:extLst>
              <a:ext uri="{FF2B5EF4-FFF2-40B4-BE49-F238E27FC236}">
                <a16:creationId xmlns:a16="http://schemas.microsoft.com/office/drawing/2014/main" id="{24446C60-4D3A-4B0C-A3C5-49ACEDD1A46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8880" y="1236838"/>
            <a:ext cx="703037" cy="703037"/>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FC9FAD5B-D9D8-486A-8737-842640D1AB22}"/>
              </a:ext>
            </a:extLst>
          </p:cNvPr>
          <p:cNvCxnSpPr>
            <a:cxnSpLocks/>
          </p:cNvCxnSpPr>
          <p:nvPr/>
        </p:nvCxnSpPr>
        <p:spPr>
          <a:xfrm>
            <a:off x="2917545" y="1993782"/>
            <a:ext cx="1" cy="2447923"/>
          </a:xfrm>
          <a:prstGeom prst="line">
            <a:avLst/>
          </a:prstGeom>
          <a:ln w="12700">
            <a:solidFill>
              <a:schemeClr val="accent5"/>
            </a:solidFill>
            <a:prstDash val="lg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CB8F6D1-E09F-46A9-A416-710E53160151}"/>
              </a:ext>
            </a:extLst>
          </p:cNvPr>
          <p:cNvCxnSpPr>
            <a:cxnSpLocks/>
          </p:cNvCxnSpPr>
          <p:nvPr/>
        </p:nvCxnSpPr>
        <p:spPr>
          <a:xfrm>
            <a:off x="6304929" y="2091340"/>
            <a:ext cx="1" cy="2447923"/>
          </a:xfrm>
          <a:prstGeom prst="line">
            <a:avLst/>
          </a:prstGeom>
          <a:ln w="12700">
            <a:solidFill>
              <a:schemeClr val="accent5"/>
            </a:solidFill>
            <a:prstDash val="lgDash"/>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7"/>
          <a:stretch>
            <a:fillRect/>
          </a:stretch>
        </p:blipFill>
        <p:spPr>
          <a:xfrm>
            <a:off x="3158860" y="2681067"/>
            <a:ext cx="2905774" cy="593998"/>
          </a:xfrm>
          <a:prstGeom prst="rect">
            <a:avLst/>
          </a:prstGeom>
        </p:spPr>
      </p:pic>
      <p:cxnSp>
        <p:nvCxnSpPr>
          <p:cNvPr id="18" name="Straight Connector 17">
            <a:extLst>
              <a:ext uri="{FF2B5EF4-FFF2-40B4-BE49-F238E27FC236}">
                <a16:creationId xmlns:a16="http://schemas.microsoft.com/office/drawing/2014/main" id="{47E25749-8986-D74A-9A27-6F95F6230205}"/>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9A13D5C-9EA3-C249-BC2C-9FF6B8B46AD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1891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D24CA7-FD15-4A51-BF6E-FBA9E02CA0EA}"/>
              </a:ext>
            </a:extLst>
          </p:cNvPr>
          <p:cNvSpPr>
            <a:spLocks noGrp="1"/>
          </p:cNvSpPr>
          <p:nvPr>
            <p:ph type="dt" sz="half" idx="10"/>
          </p:nvPr>
        </p:nvSpPr>
        <p:spPr/>
        <p:txBody>
          <a:bodyPr/>
          <a:lstStyle/>
          <a:p>
            <a:fld id="{6700A58B-DD98-43D0-B791-721480A02982}" type="datetime1">
              <a:rPr lang="en-US" smtClean="0"/>
              <a:t>6/3/20</a:t>
            </a:fld>
            <a:endParaRPr lang="en-US"/>
          </a:p>
        </p:txBody>
      </p:sp>
      <p:sp>
        <p:nvSpPr>
          <p:cNvPr id="3" name="Title 2">
            <a:extLst>
              <a:ext uri="{FF2B5EF4-FFF2-40B4-BE49-F238E27FC236}">
                <a16:creationId xmlns:a16="http://schemas.microsoft.com/office/drawing/2014/main" id="{ADA60B3A-CCF9-4011-8D82-A23660A420FA}"/>
              </a:ext>
            </a:extLst>
          </p:cNvPr>
          <p:cNvSpPr>
            <a:spLocks noGrp="1"/>
          </p:cNvSpPr>
          <p:nvPr>
            <p:ph type="title"/>
          </p:nvPr>
        </p:nvSpPr>
        <p:spPr/>
        <p:txBody>
          <a:bodyPr/>
          <a:lstStyle/>
          <a:p>
            <a:r>
              <a:rPr lang="en-US" dirty="0">
                <a:solidFill>
                  <a:schemeClr val="accent1"/>
                </a:solidFill>
              </a:rPr>
              <a:t>Messenger</a:t>
            </a:r>
            <a:r>
              <a:rPr lang="en-US" dirty="0"/>
              <a:t> affects language</a:t>
            </a:r>
          </a:p>
        </p:txBody>
      </p:sp>
      <p:sp>
        <p:nvSpPr>
          <p:cNvPr id="4" name="Slide Number Placeholder 3">
            <a:extLst>
              <a:ext uri="{FF2B5EF4-FFF2-40B4-BE49-F238E27FC236}">
                <a16:creationId xmlns:a16="http://schemas.microsoft.com/office/drawing/2014/main" id="{42AC5295-1931-4AAA-8673-6D2A8CBEDFFA}"/>
              </a:ext>
            </a:extLst>
          </p:cNvPr>
          <p:cNvSpPr>
            <a:spLocks noGrp="1"/>
          </p:cNvSpPr>
          <p:nvPr>
            <p:ph type="sldNum" sz="quarter" idx="12"/>
          </p:nvPr>
        </p:nvSpPr>
        <p:spPr/>
        <p:txBody>
          <a:bodyPr/>
          <a:lstStyle/>
          <a:p>
            <a:fld id="{37290FF7-652B-4475-AEAB-8B1A5D23AE09}" type="slidenum">
              <a:rPr lang="en-US" smtClean="0"/>
              <a:t>14</a:t>
            </a:fld>
            <a:endParaRPr lang="en-US"/>
          </a:p>
        </p:txBody>
      </p:sp>
      <p:sp>
        <p:nvSpPr>
          <p:cNvPr id="5" name="Footer Placeholder 4">
            <a:extLst>
              <a:ext uri="{FF2B5EF4-FFF2-40B4-BE49-F238E27FC236}">
                <a16:creationId xmlns:a16="http://schemas.microsoft.com/office/drawing/2014/main" id="{862FCEBB-89DE-417B-9A16-015FF346DCA0}"/>
              </a:ext>
            </a:extLst>
          </p:cNvPr>
          <p:cNvSpPr>
            <a:spLocks noGrp="1"/>
          </p:cNvSpPr>
          <p:nvPr>
            <p:ph type="ftr" sz="quarter" idx="3"/>
          </p:nvPr>
        </p:nvSpPr>
        <p:spPr/>
        <p:txBody>
          <a:bodyPr/>
          <a:lstStyle/>
          <a:p>
            <a:r>
              <a:rPr lang="en-US" dirty="0"/>
              <a:t>Kwartler CSCI -96</a:t>
            </a:r>
          </a:p>
        </p:txBody>
      </p:sp>
      <p:pic>
        <p:nvPicPr>
          <p:cNvPr id="6" name="Picture 2" descr="Image result for old person photo">
            <a:extLst>
              <a:ext uri="{FF2B5EF4-FFF2-40B4-BE49-F238E27FC236}">
                <a16:creationId xmlns:a16="http://schemas.microsoft.com/office/drawing/2014/main" id="{12A1631E-EAC5-4257-B710-ACBE0F7EF92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970" y="1544926"/>
            <a:ext cx="2129272" cy="14195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F784B46-62BB-49E7-B1FC-FFDFC2E1A1E5}"/>
              </a:ext>
            </a:extLst>
          </p:cNvPr>
          <p:cNvSpPr/>
          <p:nvPr/>
        </p:nvSpPr>
        <p:spPr>
          <a:xfrm>
            <a:off x="472750" y="3695646"/>
            <a:ext cx="2263713" cy="1384995"/>
          </a:xfrm>
          <a:prstGeom prst="rect">
            <a:avLst/>
          </a:prstGeom>
        </p:spPr>
        <p:txBody>
          <a:bodyPr wrap="square">
            <a:spAutoFit/>
          </a:bodyPr>
          <a:lstStyle/>
          <a:p>
            <a:pPr algn="ctr" fontAlgn="base"/>
            <a:r>
              <a:rPr lang="en-US" sz="1200" b="1" dirty="0">
                <a:solidFill>
                  <a:srgbClr val="6A6A6A"/>
                </a:solidFill>
                <a:latin typeface="inherit"/>
              </a:rPr>
              <a:t>Boomers 1946-1964</a:t>
            </a:r>
            <a:endParaRPr lang="en-US" sz="1200" dirty="0">
              <a:solidFill>
                <a:srgbClr val="6A6A6A"/>
              </a:solidFill>
              <a:latin typeface="Lato"/>
            </a:endParaRPr>
          </a:p>
          <a:p>
            <a:pPr fontAlgn="base"/>
            <a:r>
              <a:rPr lang="en-US" sz="1200" dirty="0">
                <a:solidFill>
                  <a:srgbClr val="6A6A6A"/>
                </a:solidFill>
                <a:latin typeface="Lato"/>
              </a:rPr>
              <a:t>* </a:t>
            </a:r>
            <a:r>
              <a:rPr lang="en-US" sz="1200" u="sng" dirty="0">
                <a:solidFill>
                  <a:srgbClr val="6A6A6A"/>
                </a:solidFill>
                <a:latin typeface="Lato"/>
              </a:rPr>
              <a:t>Make a difference</a:t>
            </a:r>
            <a:br>
              <a:rPr lang="en-US" sz="1200" dirty="0">
                <a:solidFill>
                  <a:srgbClr val="6A6A6A"/>
                </a:solidFill>
                <a:latin typeface="Lato"/>
              </a:rPr>
            </a:br>
            <a:r>
              <a:rPr lang="en-US" sz="1200" dirty="0">
                <a:solidFill>
                  <a:srgbClr val="6A6A6A"/>
                </a:solidFill>
                <a:latin typeface="Lato"/>
              </a:rPr>
              <a:t>* Consensus/team</a:t>
            </a:r>
            <a:br>
              <a:rPr lang="en-US" sz="1200" dirty="0">
                <a:solidFill>
                  <a:srgbClr val="6A6A6A"/>
                </a:solidFill>
                <a:latin typeface="Lato"/>
              </a:rPr>
            </a:br>
            <a:r>
              <a:rPr lang="en-US" sz="1200" dirty="0">
                <a:solidFill>
                  <a:srgbClr val="6A6A6A"/>
                </a:solidFill>
                <a:latin typeface="Lato"/>
              </a:rPr>
              <a:t>* Experiment/try new things</a:t>
            </a:r>
            <a:br>
              <a:rPr lang="en-US" sz="1200" dirty="0">
                <a:solidFill>
                  <a:srgbClr val="6A6A6A"/>
                </a:solidFill>
                <a:latin typeface="Lato"/>
              </a:rPr>
            </a:br>
            <a:r>
              <a:rPr lang="en-US" sz="1200" dirty="0">
                <a:solidFill>
                  <a:srgbClr val="6A6A6A"/>
                </a:solidFill>
                <a:latin typeface="Lato"/>
              </a:rPr>
              <a:t>* “Imagine if…”</a:t>
            </a:r>
            <a:br>
              <a:rPr lang="en-US" sz="1200" dirty="0">
                <a:solidFill>
                  <a:srgbClr val="6A6A6A"/>
                </a:solidFill>
                <a:latin typeface="Lato"/>
              </a:rPr>
            </a:br>
            <a:r>
              <a:rPr lang="en-US" sz="1200" dirty="0">
                <a:solidFill>
                  <a:srgbClr val="6A6A6A"/>
                </a:solidFill>
                <a:latin typeface="Lato"/>
              </a:rPr>
              <a:t>* Save time</a:t>
            </a:r>
            <a:br>
              <a:rPr lang="en-US" sz="1200" dirty="0">
                <a:solidFill>
                  <a:srgbClr val="6A6A6A"/>
                </a:solidFill>
                <a:latin typeface="Lato"/>
              </a:rPr>
            </a:br>
            <a:r>
              <a:rPr lang="en-US" sz="1200" dirty="0">
                <a:solidFill>
                  <a:srgbClr val="6A6A6A"/>
                </a:solidFill>
                <a:latin typeface="Lato"/>
              </a:rPr>
              <a:t>* Features and benefits</a:t>
            </a:r>
            <a:endParaRPr lang="en-US" sz="1200" b="0" i="0" dirty="0">
              <a:solidFill>
                <a:srgbClr val="6A6A6A"/>
              </a:solidFill>
              <a:effectLst/>
              <a:latin typeface="Lato"/>
            </a:endParaRPr>
          </a:p>
        </p:txBody>
      </p:sp>
      <p:sp>
        <p:nvSpPr>
          <p:cNvPr id="8" name="Rectangle 7">
            <a:extLst>
              <a:ext uri="{FF2B5EF4-FFF2-40B4-BE49-F238E27FC236}">
                <a16:creationId xmlns:a16="http://schemas.microsoft.com/office/drawing/2014/main" id="{2048E3BF-DA82-48D4-A885-9E0E9A5CCAB0}"/>
              </a:ext>
            </a:extLst>
          </p:cNvPr>
          <p:cNvSpPr/>
          <p:nvPr/>
        </p:nvSpPr>
        <p:spPr>
          <a:xfrm>
            <a:off x="3509654" y="3695646"/>
            <a:ext cx="1853348" cy="1015663"/>
          </a:xfrm>
          <a:prstGeom prst="rect">
            <a:avLst/>
          </a:prstGeom>
        </p:spPr>
        <p:txBody>
          <a:bodyPr wrap="square">
            <a:spAutoFit/>
          </a:bodyPr>
          <a:lstStyle/>
          <a:p>
            <a:pPr algn="ctr" fontAlgn="base"/>
            <a:r>
              <a:rPr lang="en-US" sz="1200" b="1" dirty="0">
                <a:solidFill>
                  <a:srgbClr val="6A6A6A"/>
                </a:solidFill>
                <a:latin typeface="inherit"/>
              </a:rPr>
              <a:t>Gen X 1965-1980</a:t>
            </a:r>
            <a:endParaRPr lang="en-US" sz="1200" dirty="0">
              <a:solidFill>
                <a:srgbClr val="6A6A6A"/>
              </a:solidFill>
              <a:latin typeface="Lato"/>
            </a:endParaRPr>
          </a:p>
          <a:p>
            <a:pPr fontAlgn="base">
              <a:buFont typeface="Arial" panose="020B0604020202020204" pitchFamily="34" charset="0"/>
              <a:buChar char="•"/>
            </a:pPr>
            <a:r>
              <a:rPr lang="en-US" sz="1200" dirty="0">
                <a:solidFill>
                  <a:srgbClr val="6A6A6A"/>
                </a:solidFill>
                <a:latin typeface="inherit"/>
              </a:rPr>
              <a:t>Best, finest, world-class</a:t>
            </a:r>
          </a:p>
          <a:p>
            <a:pPr fontAlgn="base">
              <a:buFont typeface="Arial" panose="020B0604020202020204" pitchFamily="34" charset="0"/>
              <a:buChar char="•"/>
            </a:pPr>
            <a:r>
              <a:rPr lang="en-US" sz="1200" dirty="0">
                <a:solidFill>
                  <a:srgbClr val="6A6A6A"/>
                </a:solidFill>
                <a:latin typeface="inherit"/>
              </a:rPr>
              <a:t>“You will benefit by…”</a:t>
            </a:r>
          </a:p>
          <a:p>
            <a:pPr fontAlgn="base">
              <a:buFont typeface="Arial" panose="020B0604020202020204" pitchFamily="34" charset="0"/>
              <a:buChar char="•"/>
            </a:pPr>
            <a:r>
              <a:rPr lang="en-US" sz="1200" u="sng" dirty="0">
                <a:solidFill>
                  <a:srgbClr val="6A6A6A"/>
                </a:solidFill>
                <a:latin typeface="inherit"/>
              </a:rPr>
              <a:t>”This is in your best interest.”</a:t>
            </a:r>
            <a:endParaRPr lang="en-US" sz="1200" b="0" i="0" u="sng" dirty="0">
              <a:solidFill>
                <a:srgbClr val="6A6A6A"/>
              </a:solidFill>
              <a:effectLst/>
              <a:latin typeface="inherit"/>
            </a:endParaRPr>
          </a:p>
        </p:txBody>
      </p:sp>
      <p:sp>
        <p:nvSpPr>
          <p:cNvPr id="9" name="Rectangle 8">
            <a:extLst>
              <a:ext uri="{FF2B5EF4-FFF2-40B4-BE49-F238E27FC236}">
                <a16:creationId xmlns:a16="http://schemas.microsoft.com/office/drawing/2014/main" id="{59BC35E5-5D96-4F77-9169-F94F38A2EB89}"/>
              </a:ext>
            </a:extLst>
          </p:cNvPr>
          <p:cNvSpPr/>
          <p:nvPr/>
        </p:nvSpPr>
        <p:spPr>
          <a:xfrm>
            <a:off x="6579730" y="3695646"/>
            <a:ext cx="1877487" cy="1015663"/>
          </a:xfrm>
          <a:prstGeom prst="rect">
            <a:avLst/>
          </a:prstGeom>
        </p:spPr>
        <p:txBody>
          <a:bodyPr wrap="square">
            <a:spAutoFit/>
          </a:bodyPr>
          <a:lstStyle/>
          <a:p>
            <a:pPr algn="ctr" fontAlgn="base"/>
            <a:r>
              <a:rPr lang="en-US" sz="1200" b="1" dirty="0">
                <a:solidFill>
                  <a:srgbClr val="6A6A6A"/>
                </a:solidFill>
                <a:latin typeface="inherit"/>
              </a:rPr>
              <a:t>Gen Y 1981-2000</a:t>
            </a:r>
            <a:endParaRPr lang="en-US" sz="1200" dirty="0">
              <a:solidFill>
                <a:srgbClr val="6A6A6A"/>
              </a:solidFill>
              <a:latin typeface="Lato"/>
            </a:endParaRPr>
          </a:p>
          <a:p>
            <a:pPr fontAlgn="base">
              <a:buFont typeface="Arial" panose="020B0604020202020204" pitchFamily="34" charset="0"/>
              <a:buChar char="•"/>
            </a:pPr>
            <a:r>
              <a:rPr lang="en-US" sz="1200" dirty="0">
                <a:solidFill>
                  <a:srgbClr val="6A6A6A"/>
                </a:solidFill>
                <a:latin typeface="inherit"/>
              </a:rPr>
              <a:t>Global citizen</a:t>
            </a:r>
          </a:p>
          <a:p>
            <a:pPr fontAlgn="base">
              <a:buFont typeface="Arial" panose="020B0604020202020204" pitchFamily="34" charset="0"/>
              <a:buChar char="•"/>
            </a:pPr>
            <a:r>
              <a:rPr lang="en-US" sz="1200" dirty="0">
                <a:solidFill>
                  <a:srgbClr val="6A6A6A"/>
                </a:solidFill>
                <a:latin typeface="inherit"/>
              </a:rPr>
              <a:t>Balance</a:t>
            </a:r>
          </a:p>
          <a:p>
            <a:pPr fontAlgn="base">
              <a:buFont typeface="Arial" panose="020B0604020202020204" pitchFamily="34" charset="0"/>
              <a:buChar char="•"/>
            </a:pPr>
            <a:r>
              <a:rPr lang="en-US" sz="1200" dirty="0">
                <a:solidFill>
                  <a:srgbClr val="6A6A6A"/>
                </a:solidFill>
                <a:latin typeface="inherit"/>
              </a:rPr>
              <a:t>Diversity</a:t>
            </a:r>
          </a:p>
          <a:p>
            <a:pPr fontAlgn="base">
              <a:buFont typeface="Arial" panose="020B0604020202020204" pitchFamily="34" charset="0"/>
              <a:buChar char="•"/>
            </a:pPr>
            <a:r>
              <a:rPr lang="en-US" sz="1200" u="sng" dirty="0">
                <a:solidFill>
                  <a:srgbClr val="6A6A6A"/>
                </a:solidFill>
                <a:latin typeface="inherit"/>
              </a:rPr>
              <a:t>Community/connections</a:t>
            </a:r>
            <a:endParaRPr lang="en-US" sz="1200" b="0" i="0" u="sng" dirty="0">
              <a:solidFill>
                <a:srgbClr val="6A6A6A"/>
              </a:solidFill>
              <a:effectLst/>
              <a:latin typeface="inherit"/>
            </a:endParaRPr>
          </a:p>
        </p:txBody>
      </p:sp>
      <p:sp>
        <p:nvSpPr>
          <p:cNvPr id="10" name="TextBox 9">
            <a:extLst>
              <a:ext uri="{FF2B5EF4-FFF2-40B4-BE49-F238E27FC236}">
                <a16:creationId xmlns:a16="http://schemas.microsoft.com/office/drawing/2014/main" id="{84392660-F5DC-41D8-AACE-0388E5CA808D}"/>
              </a:ext>
            </a:extLst>
          </p:cNvPr>
          <p:cNvSpPr txBox="1"/>
          <p:nvPr/>
        </p:nvSpPr>
        <p:spPr>
          <a:xfrm>
            <a:off x="-43392" y="6598365"/>
            <a:ext cx="1933928" cy="246221"/>
          </a:xfrm>
          <a:prstGeom prst="rect">
            <a:avLst/>
          </a:prstGeom>
          <a:noFill/>
        </p:spPr>
        <p:txBody>
          <a:bodyPr wrap="square" rtlCol="0">
            <a:spAutoFit/>
          </a:bodyPr>
          <a:lstStyle/>
          <a:p>
            <a:r>
              <a:rPr lang="en-US" sz="1000" dirty="0">
                <a:hlinkClick r:id="rId3"/>
              </a:rPr>
              <a:t>https://www.anneloehr.com/</a:t>
            </a:r>
            <a:endParaRPr lang="en-US" sz="1000" dirty="0"/>
          </a:p>
        </p:txBody>
      </p:sp>
      <p:pic>
        <p:nvPicPr>
          <p:cNvPr id="11" name="Picture 4" descr="Image result for gen x">
            <a:extLst>
              <a:ext uri="{FF2B5EF4-FFF2-40B4-BE49-F238E27FC236}">
                <a16:creationId xmlns:a16="http://schemas.microsoft.com/office/drawing/2014/main" id="{72D1B764-10E5-4A80-94EE-3E182BCB2EC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93440" y="1544926"/>
            <a:ext cx="2085777" cy="13900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gen y photo">
            <a:extLst>
              <a:ext uri="{FF2B5EF4-FFF2-40B4-BE49-F238E27FC236}">
                <a16:creationId xmlns:a16="http://schemas.microsoft.com/office/drawing/2014/main" id="{640A746D-77F9-4A28-80D8-B7384F7593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6259" y="1736405"/>
            <a:ext cx="2344428" cy="103655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966B698E-0511-419F-A514-5CADF337C5C9}"/>
              </a:ext>
            </a:extLst>
          </p:cNvPr>
          <p:cNvSpPr/>
          <p:nvPr/>
        </p:nvSpPr>
        <p:spPr>
          <a:xfrm>
            <a:off x="240631" y="5753850"/>
            <a:ext cx="6765287" cy="555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chemeClr val="bg1"/>
                </a:solidFill>
              </a:rPr>
              <a:t>Beyond generation, other factors like socio-economic, gender &amp; demographic makeup impact expression.</a:t>
            </a:r>
          </a:p>
        </p:txBody>
      </p:sp>
      <p:cxnSp>
        <p:nvCxnSpPr>
          <p:cNvPr id="14" name="Straight Connector 13">
            <a:extLst>
              <a:ext uri="{FF2B5EF4-FFF2-40B4-BE49-F238E27FC236}">
                <a16:creationId xmlns:a16="http://schemas.microsoft.com/office/drawing/2014/main" id="{D9CC6163-33AA-5E4E-B845-C1B6D67CC8FB}"/>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2D9F33-A8EC-D34B-96C9-77B79399959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697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D7503B-5C4D-453B-B92B-036D2B83DB6A}"/>
              </a:ext>
            </a:extLst>
          </p:cNvPr>
          <p:cNvSpPr>
            <a:spLocks noGrp="1"/>
          </p:cNvSpPr>
          <p:nvPr>
            <p:ph type="dt" sz="half" idx="10"/>
          </p:nvPr>
        </p:nvSpPr>
        <p:spPr/>
        <p:txBody>
          <a:bodyPr/>
          <a:lstStyle/>
          <a:p>
            <a:fld id="{6700A58B-DD98-43D0-B791-721480A02982}" type="datetime1">
              <a:rPr lang="en-US" smtClean="0"/>
              <a:t>6/3/20</a:t>
            </a:fld>
            <a:endParaRPr lang="en-US"/>
          </a:p>
        </p:txBody>
      </p:sp>
      <p:sp>
        <p:nvSpPr>
          <p:cNvPr id="3" name="Title 2">
            <a:extLst>
              <a:ext uri="{FF2B5EF4-FFF2-40B4-BE49-F238E27FC236}">
                <a16:creationId xmlns:a16="http://schemas.microsoft.com/office/drawing/2014/main" id="{89599937-53B9-4C98-AE7E-BCCEDA0B20E4}"/>
              </a:ext>
            </a:extLst>
          </p:cNvPr>
          <p:cNvSpPr>
            <a:spLocks noGrp="1"/>
          </p:cNvSpPr>
          <p:nvPr>
            <p:ph type="title"/>
          </p:nvPr>
        </p:nvSpPr>
        <p:spPr/>
        <p:txBody>
          <a:bodyPr/>
          <a:lstStyle/>
          <a:p>
            <a:r>
              <a:rPr lang="en-US" sz="2400" dirty="0"/>
              <a:t>Gen Y/Z expression is evolving rapidly due to technology.</a:t>
            </a:r>
          </a:p>
        </p:txBody>
      </p:sp>
      <p:sp>
        <p:nvSpPr>
          <p:cNvPr id="4" name="Slide Number Placeholder 3">
            <a:extLst>
              <a:ext uri="{FF2B5EF4-FFF2-40B4-BE49-F238E27FC236}">
                <a16:creationId xmlns:a16="http://schemas.microsoft.com/office/drawing/2014/main" id="{CED2F4C4-3178-459B-845A-FC0C9660BCC8}"/>
              </a:ext>
            </a:extLst>
          </p:cNvPr>
          <p:cNvSpPr>
            <a:spLocks noGrp="1"/>
          </p:cNvSpPr>
          <p:nvPr>
            <p:ph type="sldNum" sz="quarter" idx="12"/>
          </p:nvPr>
        </p:nvSpPr>
        <p:spPr/>
        <p:txBody>
          <a:bodyPr/>
          <a:lstStyle/>
          <a:p>
            <a:fld id="{37290FF7-652B-4475-AEAB-8B1A5D23AE09}" type="slidenum">
              <a:rPr lang="en-US" smtClean="0"/>
              <a:t>15</a:t>
            </a:fld>
            <a:endParaRPr lang="en-US"/>
          </a:p>
        </p:txBody>
      </p:sp>
      <p:sp>
        <p:nvSpPr>
          <p:cNvPr id="5" name="Footer Placeholder 4">
            <a:extLst>
              <a:ext uri="{FF2B5EF4-FFF2-40B4-BE49-F238E27FC236}">
                <a16:creationId xmlns:a16="http://schemas.microsoft.com/office/drawing/2014/main" id="{37E66177-5D7C-4113-931A-3163F0062D6B}"/>
              </a:ext>
            </a:extLst>
          </p:cNvPr>
          <p:cNvSpPr>
            <a:spLocks noGrp="1"/>
          </p:cNvSpPr>
          <p:nvPr>
            <p:ph type="ftr" sz="quarter" idx="3"/>
          </p:nvPr>
        </p:nvSpPr>
        <p:spPr/>
        <p:txBody>
          <a:bodyPr/>
          <a:lstStyle/>
          <a:p>
            <a:r>
              <a:rPr lang="en-US" dirty="0"/>
              <a:t>Kwartler CSCI -96</a:t>
            </a:r>
          </a:p>
        </p:txBody>
      </p:sp>
      <p:pic>
        <p:nvPicPr>
          <p:cNvPr id="6" name="Picture 2" descr="Image result for hipster">
            <a:extLst>
              <a:ext uri="{FF2B5EF4-FFF2-40B4-BE49-F238E27FC236}">
                <a16:creationId xmlns:a16="http://schemas.microsoft.com/office/drawing/2014/main" id="{6BF8932A-15E6-4973-A3D2-9E8469035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396" y="1854257"/>
            <a:ext cx="1480282" cy="2218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hipster">
            <a:extLst>
              <a:ext uri="{FF2B5EF4-FFF2-40B4-BE49-F238E27FC236}">
                <a16:creationId xmlns:a16="http://schemas.microsoft.com/office/drawing/2014/main" id="{DD0FC1B4-DDD4-459C-9164-B262AE33D05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733" r="37196"/>
          <a:stretch/>
        </p:blipFill>
        <p:spPr bwMode="auto">
          <a:xfrm>
            <a:off x="1814935" y="1866369"/>
            <a:ext cx="1492746" cy="22321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EB4FE7-06C0-48E7-95FE-142D31F9083A}"/>
              </a:ext>
            </a:extLst>
          </p:cNvPr>
          <p:cNvSpPr txBox="1"/>
          <p:nvPr/>
        </p:nvSpPr>
        <p:spPr>
          <a:xfrm>
            <a:off x="3442938" y="1854257"/>
            <a:ext cx="5601474" cy="3693319"/>
          </a:xfrm>
          <a:prstGeom prst="rect">
            <a:avLst/>
          </a:prstGeom>
          <a:noFill/>
        </p:spPr>
        <p:txBody>
          <a:bodyPr wrap="square" rtlCol="0">
            <a:spAutoFit/>
          </a:bodyPr>
          <a:lstStyle/>
          <a:p>
            <a:pPr marL="112713" indent="-112713">
              <a:buFont typeface="Arial" panose="020B0604020202020204" pitchFamily="34" charset="0"/>
              <a:buChar char="•"/>
            </a:pPr>
            <a:r>
              <a:rPr lang="en-US" dirty="0"/>
              <a:t>“Thank you, next.”</a:t>
            </a:r>
          </a:p>
          <a:p>
            <a:pPr marL="112713" indent="-112713">
              <a:buFont typeface="Arial" panose="020B0604020202020204" pitchFamily="34" charset="0"/>
              <a:buChar char="•"/>
            </a:pPr>
            <a:endParaRPr lang="en-US" dirty="0"/>
          </a:p>
          <a:p>
            <a:pPr marL="112713" indent="-112713">
              <a:buFont typeface="Arial" panose="020B0604020202020204" pitchFamily="34" charset="0"/>
              <a:buChar char="•"/>
            </a:pPr>
            <a:r>
              <a:rPr lang="en-US" dirty="0"/>
              <a:t>“Woke”</a:t>
            </a:r>
          </a:p>
          <a:p>
            <a:pPr marL="112713" indent="-112713">
              <a:buFont typeface="Arial" panose="020B0604020202020204" pitchFamily="34" charset="0"/>
              <a:buChar char="•"/>
            </a:pPr>
            <a:endParaRPr lang="en-US" dirty="0"/>
          </a:p>
          <a:p>
            <a:pPr marL="112713" indent="-112713">
              <a:buFont typeface="Arial" panose="020B0604020202020204" pitchFamily="34" charset="0"/>
              <a:buChar char="•"/>
            </a:pPr>
            <a:r>
              <a:rPr lang="en-US" dirty="0"/>
              <a:t>“Cray”</a:t>
            </a:r>
          </a:p>
          <a:p>
            <a:pPr marL="112713" indent="-112713">
              <a:buFont typeface="Arial" panose="020B0604020202020204" pitchFamily="34" charset="0"/>
              <a:buChar char="•"/>
            </a:pPr>
            <a:r>
              <a:rPr lang="en-US" dirty="0"/>
              <a:t>“Gucci” </a:t>
            </a:r>
          </a:p>
          <a:p>
            <a:pPr marL="112713" indent="-112713">
              <a:buFont typeface="Arial" panose="020B0604020202020204" pitchFamily="34" charset="0"/>
              <a:buChar char="•"/>
            </a:pPr>
            <a:r>
              <a:rPr lang="en-US" dirty="0"/>
              <a:t>“Squad goal”</a:t>
            </a:r>
          </a:p>
          <a:p>
            <a:pPr marL="112713" indent="-112713">
              <a:buFont typeface="Arial" panose="020B0604020202020204" pitchFamily="34" charset="0"/>
              <a:buChar char="•"/>
            </a:pPr>
            <a:r>
              <a:rPr lang="en-US" dirty="0"/>
              <a:t>“Bible…” </a:t>
            </a:r>
          </a:p>
          <a:p>
            <a:pPr marL="112713" indent="-112713">
              <a:buFont typeface="Arial" panose="020B0604020202020204" pitchFamily="34" charset="0"/>
              <a:buChar char="•"/>
            </a:pPr>
            <a:r>
              <a:rPr lang="en-US" dirty="0"/>
              <a:t>“Adulting”</a:t>
            </a:r>
          </a:p>
          <a:p>
            <a:pPr marL="112713" indent="-112713">
              <a:buFont typeface="Arial" panose="020B0604020202020204" pitchFamily="34" charset="0"/>
              <a:buChar char="•"/>
            </a:pPr>
            <a:r>
              <a:rPr lang="en-US" dirty="0"/>
              <a:t>“</a:t>
            </a:r>
            <a:r>
              <a:rPr lang="en-US" dirty="0" err="1"/>
              <a:t>Turnt</a:t>
            </a:r>
            <a:r>
              <a:rPr lang="en-US" dirty="0"/>
              <a:t>” </a:t>
            </a:r>
          </a:p>
          <a:p>
            <a:pPr marL="112713" indent="-112713">
              <a:buFont typeface="Arial" panose="020B0604020202020204" pitchFamily="34" charset="0"/>
              <a:buChar char="•"/>
            </a:pPr>
            <a:r>
              <a:rPr lang="en-US" dirty="0"/>
              <a:t>“</a:t>
            </a:r>
            <a:r>
              <a:rPr lang="en-US" dirty="0" err="1"/>
              <a:t>Hundo</a:t>
            </a:r>
            <a:r>
              <a:rPr lang="en-US" dirty="0"/>
              <a:t> P”</a:t>
            </a:r>
          </a:p>
          <a:p>
            <a:pPr marL="112713" indent="-112713">
              <a:buFont typeface="Arial" panose="020B0604020202020204" pitchFamily="34" charset="0"/>
              <a:buChar char="•"/>
            </a:pPr>
            <a:r>
              <a:rPr lang="en-US" dirty="0"/>
              <a:t>“Trill”</a:t>
            </a:r>
          </a:p>
          <a:p>
            <a:pPr marL="112713" indent="-112713">
              <a:buFont typeface="Arial" panose="020B0604020202020204" pitchFamily="34" charset="0"/>
              <a:buChar char="•"/>
            </a:pPr>
            <a:r>
              <a:rPr lang="en-US" dirty="0"/>
              <a:t>“TFW”</a:t>
            </a:r>
          </a:p>
        </p:txBody>
      </p:sp>
      <p:sp>
        <p:nvSpPr>
          <p:cNvPr id="9" name="Rectangle 8">
            <a:extLst>
              <a:ext uri="{FF2B5EF4-FFF2-40B4-BE49-F238E27FC236}">
                <a16:creationId xmlns:a16="http://schemas.microsoft.com/office/drawing/2014/main" id="{88AA11EB-65A0-4799-B71C-D81008C96D85}"/>
              </a:ext>
            </a:extLst>
          </p:cNvPr>
          <p:cNvSpPr/>
          <p:nvPr/>
        </p:nvSpPr>
        <p:spPr>
          <a:xfrm>
            <a:off x="199397" y="5769227"/>
            <a:ext cx="8845016" cy="312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chemeClr val="bg1"/>
                </a:solidFill>
              </a:rPr>
              <a:t>Beyond generation, other factors like socio-economic, gender &amp; demographic makeup impact expression.</a:t>
            </a:r>
          </a:p>
        </p:txBody>
      </p:sp>
      <p:cxnSp>
        <p:nvCxnSpPr>
          <p:cNvPr id="10" name="Straight Connector 9">
            <a:extLst>
              <a:ext uri="{FF2B5EF4-FFF2-40B4-BE49-F238E27FC236}">
                <a16:creationId xmlns:a16="http://schemas.microsoft.com/office/drawing/2014/main" id="{76389640-9AAE-E746-9AD0-0B22B95CA2A7}"/>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4030CDE-ADF6-7C41-9213-541B7AA9B06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28975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D7503B-5C4D-453B-B92B-036D2B83DB6A}"/>
              </a:ext>
            </a:extLst>
          </p:cNvPr>
          <p:cNvSpPr>
            <a:spLocks noGrp="1"/>
          </p:cNvSpPr>
          <p:nvPr>
            <p:ph type="dt" sz="half" idx="10"/>
          </p:nvPr>
        </p:nvSpPr>
        <p:spPr/>
        <p:txBody>
          <a:bodyPr/>
          <a:lstStyle/>
          <a:p>
            <a:fld id="{6700A58B-DD98-43D0-B791-721480A02982}" type="datetime1">
              <a:rPr lang="en-US" smtClean="0"/>
              <a:t>6/3/20</a:t>
            </a:fld>
            <a:endParaRPr lang="en-US"/>
          </a:p>
        </p:txBody>
      </p:sp>
      <p:sp>
        <p:nvSpPr>
          <p:cNvPr id="3" name="Title 2">
            <a:extLst>
              <a:ext uri="{FF2B5EF4-FFF2-40B4-BE49-F238E27FC236}">
                <a16:creationId xmlns:a16="http://schemas.microsoft.com/office/drawing/2014/main" id="{89599937-53B9-4C98-AE7E-BCCEDA0B20E4}"/>
              </a:ext>
            </a:extLst>
          </p:cNvPr>
          <p:cNvSpPr>
            <a:spLocks noGrp="1"/>
          </p:cNvSpPr>
          <p:nvPr>
            <p:ph type="title"/>
          </p:nvPr>
        </p:nvSpPr>
        <p:spPr/>
        <p:txBody>
          <a:bodyPr/>
          <a:lstStyle/>
          <a:p>
            <a:r>
              <a:rPr lang="en-US" sz="2400" dirty="0"/>
              <a:t>Gen Y/Z expression is evolving rapidly due to technology.</a:t>
            </a:r>
          </a:p>
        </p:txBody>
      </p:sp>
      <p:sp>
        <p:nvSpPr>
          <p:cNvPr id="4" name="Slide Number Placeholder 3">
            <a:extLst>
              <a:ext uri="{FF2B5EF4-FFF2-40B4-BE49-F238E27FC236}">
                <a16:creationId xmlns:a16="http://schemas.microsoft.com/office/drawing/2014/main" id="{CED2F4C4-3178-459B-845A-FC0C9660BCC8}"/>
              </a:ext>
            </a:extLst>
          </p:cNvPr>
          <p:cNvSpPr>
            <a:spLocks noGrp="1"/>
          </p:cNvSpPr>
          <p:nvPr>
            <p:ph type="sldNum" sz="quarter" idx="12"/>
          </p:nvPr>
        </p:nvSpPr>
        <p:spPr/>
        <p:txBody>
          <a:bodyPr/>
          <a:lstStyle/>
          <a:p>
            <a:fld id="{37290FF7-652B-4475-AEAB-8B1A5D23AE09}" type="slidenum">
              <a:rPr lang="en-US" smtClean="0"/>
              <a:t>16</a:t>
            </a:fld>
            <a:endParaRPr lang="en-US"/>
          </a:p>
        </p:txBody>
      </p:sp>
      <p:sp>
        <p:nvSpPr>
          <p:cNvPr id="5" name="Footer Placeholder 4">
            <a:extLst>
              <a:ext uri="{FF2B5EF4-FFF2-40B4-BE49-F238E27FC236}">
                <a16:creationId xmlns:a16="http://schemas.microsoft.com/office/drawing/2014/main" id="{37E66177-5D7C-4113-931A-3163F0062D6B}"/>
              </a:ext>
            </a:extLst>
          </p:cNvPr>
          <p:cNvSpPr>
            <a:spLocks noGrp="1"/>
          </p:cNvSpPr>
          <p:nvPr>
            <p:ph type="ftr" sz="quarter" idx="3"/>
          </p:nvPr>
        </p:nvSpPr>
        <p:spPr/>
        <p:txBody>
          <a:bodyPr/>
          <a:lstStyle/>
          <a:p>
            <a:r>
              <a:rPr lang="en-US" dirty="0"/>
              <a:t>Kwartler CSCI -96</a:t>
            </a:r>
          </a:p>
        </p:txBody>
      </p:sp>
      <p:pic>
        <p:nvPicPr>
          <p:cNvPr id="6" name="Picture 2" descr="Image result for hipster">
            <a:extLst>
              <a:ext uri="{FF2B5EF4-FFF2-40B4-BE49-F238E27FC236}">
                <a16:creationId xmlns:a16="http://schemas.microsoft.com/office/drawing/2014/main" id="{6BF8932A-15E6-4973-A3D2-9E8469035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396" y="1854257"/>
            <a:ext cx="1480282" cy="2218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hipster">
            <a:extLst>
              <a:ext uri="{FF2B5EF4-FFF2-40B4-BE49-F238E27FC236}">
                <a16:creationId xmlns:a16="http://schemas.microsoft.com/office/drawing/2014/main" id="{DD0FC1B4-DDD4-459C-9164-B262AE33D05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733" r="37196"/>
          <a:stretch/>
        </p:blipFill>
        <p:spPr bwMode="auto">
          <a:xfrm>
            <a:off x="1814935" y="1866369"/>
            <a:ext cx="1492746" cy="22321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EB4FE7-06C0-48E7-95FE-142D31F9083A}"/>
              </a:ext>
            </a:extLst>
          </p:cNvPr>
          <p:cNvSpPr txBox="1"/>
          <p:nvPr/>
        </p:nvSpPr>
        <p:spPr>
          <a:xfrm>
            <a:off x="3442938" y="1854257"/>
            <a:ext cx="5601474" cy="3693319"/>
          </a:xfrm>
          <a:prstGeom prst="rect">
            <a:avLst/>
          </a:prstGeom>
          <a:noFill/>
        </p:spPr>
        <p:txBody>
          <a:bodyPr wrap="square" rtlCol="0">
            <a:spAutoFit/>
          </a:bodyPr>
          <a:lstStyle/>
          <a:p>
            <a:pPr marL="112713" indent="-112713">
              <a:buFont typeface="Arial" panose="020B0604020202020204" pitchFamily="34" charset="0"/>
              <a:buChar char="•"/>
            </a:pPr>
            <a:r>
              <a:rPr lang="en-US" dirty="0">
                <a:solidFill>
                  <a:schemeClr val="accent1"/>
                </a:solidFill>
              </a:rPr>
              <a:t>“Thank you, next.” </a:t>
            </a:r>
            <a:r>
              <a:rPr lang="en-US" dirty="0"/>
              <a:t>– moving on with positive connotation</a:t>
            </a:r>
          </a:p>
          <a:p>
            <a:pPr marL="112713" indent="-112713">
              <a:buFont typeface="Arial" panose="020B0604020202020204" pitchFamily="34" charset="0"/>
              <a:buChar char="•"/>
            </a:pPr>
            <a:r>
              <a:rPr lang="en-US" dirty="0">
                <a:solidFill>
                  <a:schemeClr val="accent1"/>
                </a:solidFill>
              </a:rPr>
              <a:t>“Woke” </a:t>
            </a:r>
            <a:r>
              <a:rPr lang="en-US" dirty="0"/>
              <a:t>- The more woke one is, the more sympathetic &amp; knowledgeable one is about a topic or type of person </a:t>
            </a:r>
          </a:p>
          <a:p>
            <a:pPr marL="112713" indent="-112713">
              <a:buFont typeface="Arial" panose="020B0604020202020204" pitchFamily="34" charset="0"/>
              <a:buChar char="•"/>
            </a:pPr>
            <a:r>
              <a:rPr lang="en-US" dirty="0">
                <a:solidFill>
                  <a:schemeClr val="accent1"/>
                </a:solidFill>
              </a:rPr>
              <a:t>“Cray” </a:t>
            </a:r>
            <a:r>
              <a:rPr lang="en-US" dirty="0"/>
              <a:t>- crazy</a:t>
            </a:r>
          </a:p>
          <a:p>
            <a:pPr marL="112713" indent="-112713">
              <a:buFont typeface="Arial" panose="020B0604020202020204" pitchFamily="34" charset="0"/>
              <a:buChar char="•"/>
            </a:pPr>
            <a:r>
              <a:rPr lang="en-US" dirty="0">
                <a:solidFill>
                  <a:schemeClr val="accent1"/>
                </a:solidFill>
              </a:rPr>
              <a:t>“Gucci” </a:t>
            </a:r>
            <a:r>
              <a:rPr lang="en-US" dirty="0"/>
              <a:t>– fine, good</a:t>
            </a:r>
          </a:p>
          <a:p>
            <a:pPr marL="112713" indent="-112713">
              <a:buFont typeface="Arial" panose="020B0604020202020204" pitchFamily="34" charset="0"/>
              <a:buChar char="•"/>
            </a:pPr>
            <a:r>
              <a:rPr lang="en-US" dirty="0">
                <a:solidFill>
                  <a:schemeClr val="accent1"/>
                </a:solidFill>
              </a:rPr>
              <a:t>“Squad goal” </a:t>
            </a:r>
            <a:r>
              <a:rPr lang="en-US" dirty="0"/>
              <a:t>– friend group behavior</a:t>
            </a:r>
          </a:p>
          <a:p>
            <a:pPr marL="112713" indent="-112713">
              <a:buFont typeface="Arial" panose="020B0604020202020204" pitchFamily="34" charset="0"/>
              <a:buChar char="•"/>
            </a:pPr>
            <a:r>
              <a:rPr lang="en-US" dirty="0">
                <a:solidFill>
                  <a:schemeClr val="accent1"/>
                </a:solidFill>
              </a:rPr>
              <a:t>“Bible…” </a:t>
            </a:r>
            <a:r>
              <a:rPr lang="en-US" dirty="0"/>
              <a:t>- what follows is TRUTH</a:t>
            </a:r>
          </a:p>
          <a:p>
            <a:pPr marL="112713" indent="-112713">
              <a:buFont typeface="Arial" panose="020B0604020202020204" pitchFamily="34" charset="0"/>
              <a:buChar char="•"/>
            </a:pPr>
            <a:r>
              <a:rPr lang="en-US" dirty="0">
                <a:solidFill>
                  <a:schemeClr val="accent1"/>
                </a:solidFill>
              </a:rPr>
              <a:t>“Adulting” </a:t>
            </a:r>
            <a:r>
              <a:rPr lang="en-US" dirty="0"/>
              <a:t>– activities associated with growing up</a:t>
            </a:r>
          </a:p>
          <a:p>
            <a:pPr marL="112713" indent="-112713">
              <a:buFont typeface="Arial" panose="020B0604020202020204" pitchFamily="34" charset="0"/>
              <a:buChar char="•"/>
            </a:pPr>
            <a:r>
              <a:rPr lang="en-US" dirty="0">
                <a:solidFill>
                  <a:schemeClr val="accent1"/>
                </a:solidFill>
              </a:rPr>
              <a:t>“</a:t>
            </a:r>
            <a:r>
              <a:rPr lang="en-US" dirty="0" err="1">
                <a:solidFill>
                  <a:schemeClr val="accent1"/>
                </a:solidFill>
              </a:rPr>
              <a:t>Turnt</a:t>
            </a:r>
            <a:r>
              <a:rPr lang="en-US" dirty="0">
                <a:solidFill>
                  <a:schemeClr val="accent1"/>
                </a:solidFill>
              </a:rPr>
              <a:t>” </a:t>
            </a:r>
            <a:r>
              <a:rPr lang="en-US" dirty="0"/>
              <a:t>– “turned up” i.e. really excited</a:t>
            </a:r>
          </a:p>
          <a:p>
            <a:pPr marL="112713" indent="-112713">
              <a:buFont typeface="Arial" panose="020B0604020202020204" pitchFamily="34" charset="0"/>
              <a:buChar char="•"/>
            </a:pPr>
            <a:r>
              <a:rPr lang="en-US" dirty="0"/>
              <a:t>“</a:t>
            </a:r>
            <a:r>
              <a:rPr lang="en-US" dirty="0" err="1">
                <a:solidFill>
                  <a:schemeClr val="accent1"/>
                </a:solidFill>
              </a:rPr>
              <a:t>Hundo</a:t>
            </a:r>
            <a:r>
              <a:rPr lang="en-US" dirty="0">
                <a:solidFill>
                  <a:schemeClr val="accent1"/>
                </a:solidFill>
              </a:rPr>
              <a:t> P” </a:t>
            </a:r>
            <a:r>
              <a:rPr lang="en-US" dirty="0"/>
              <a:t>– agree “100%”</a:t>
            </a:r>
          </a:p>
          <a:p>
            <a:pPr marL="112713" indent="-112713">
              <a:buFont typeface="Arial" panose="020B0604020202020204" pitchFamily="34" charset="0"/>
              <a:buChar char="•"/>
            </a:pPr>
            <a:r>
              <a:rPr lang="en-US" dirty="0">
                <a:solidFill>
                  <a:schemeClr val="accent1"/>
                </a:solidFill>
              </a:rPr>
              <a:t>“Trill” </a:t>
            </a:r>
            <a:r>
              <a:rPr lang="en-US" dirty="0"/>
              <a:t>– True &amp; Real</a:t>
            </a:r>
          </a:p>
          <a:p>
            <a:pPr marL="112713" indent="-112713">
              <a:buFont typeface="Arial" panose="020B0604020202020204" pitchFamily="34" charset="0"/>
              <a:buChar char="•"/>
            </a:pPr>
            <a:r>
              <a:rPr lang="en-US" dirty="0">
                <a:solidFill>
                  <a:schemeClr val="accent1"/>
                </a:solidFill>
              </a:rPr>
              <a:t>“TFW” </a:t>
            </a:r>
            <a:r>
              <a:rPr lang="en-US" dirty="0"/>
              <a:t>– “That Feeling When” to describe an emotion </a:t>
            </a:r>
          </a:p>
        </p:txBody>
      </p:sp>
      <p:sp>
        <p:nvSpPr>
          <p:cNvPr id="9" name="Rectangle 8">
            <a:extLst>
              <a:ext uri="{FF2B5EF4-FFF2-40B4-BE49-F238E27FC236}">
                <a16:creationId xmlns:a16="http://schemas.microsoft.com/office/drawing/2014/main" id="{88AA11EB-65A0-4799-B71C-D81008C96D85}"/>
              </a:ext>
            </a:extLst>
          </p:cNvPr>
          <p:cNvSpPr/>
          <p:nvPr/>
        </p:nvSpPr>
        <p:spPr>
          <a:xfrm>
            <a:off x="199397" y="5769227"/>
            <a:ext cx="8845016" cy="312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chemeClr val="bg1"/>
                </a:solidFill>
              </a:rPr>
              <a:t>Beyond generation, other factors like socio-economic, gender &amp; demographic makeup impact expression.</a:t>
            </a:r>
          </a:p>
        </p:txBody>
      </p:sp>
      <p:cxnSp>
        <p:nvCxnSpPr>
          <p:cNvPr id="10" name="Straight Connector 9">
            <a:extLst>
              <a:ext uri="{FF2B5EF4-FFF2-40B4-BE49-F238E27FC236}">
                <a16:creationId xmlns:a16="http://schemas.microsoft.com/office/drawing/2014/main" id="{34E58B35-5B89-294F-914C-CBF27EB6263C}"/>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D1E3CE9-5401-6D4B-B41F-72B94ECECC5B}"/>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64141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6A9A5E-2396-4CE0-B35A-0C624C5B6441}"/>
              </a:ext>
            </a:extLst>
          </p:cNvPr>
          <p:cNvSpPr>
            <a:spLocks noGrp="1"/>
          </p:cNvSpPr>
          <p:nvPr>
            <p:ph type="dt" sz="half" idx="10"/>
          </p:nvPr>
        </p:nvSpPr>
        <p:spPr/>
        <p:txBody>
          <a:bodyPr/>
          <a:lstStyle/>
          <a:p>
            <a:fld id="{6700A58B-DD98-43D0-B791-721480A02982}" type="datetime1">
              <a:rPr lang="en-US" smtClean="0"/>
              <a:t>6/3/20</a:t>
            </a:fld>
            <a:endParaRPr lang="en-US"/>
          </a:p>
        </p:txBody>
      </p:sp>
      <p:sp>
        <p:nvSpPr>
          <p:cNvPr id="3" name="Title 2">
            <a:extLst>
              <a:ext uri="{FF2B5EF4-FFF2-40B4-BE49-F238E27FC236}">
                <a16:creationId xmlns:a16="http://schemas.microsoft.com/office/drawing/2014/main" id="{9FAAE4AE-6303-47F1-A81C-1B534E662733}"/>
              </a:ext>
            </a:extLst>
          </p:cNvPr>
          <p:cNvSpPr>
            <a:spLocks noGrp="1"/>
          </p:cNvSpPr>
          <p:nvPr>
            <p:ph type="title"/>
          </p:nvPr>
        </p:nvSpPr>
        <p:spPr/>
        <p:txBody>
          <a:bodyPr/>
          <a:lstStyle/>
          <a:p>
            <a:r>
              <a:rPr lang="en-US" dirty="0">
                <a:solidFill>
                  <a:schemeClr val="accent1"/>
                </a:solidFill>
              </a:rPr>
              <a:t>Audience</a:t>
            </a:r>
            <a:r>
              <a:rPr lang="en-US" dirty="0"/>
              <a:t> affects language</a:t>
            </a:r>
          </a:p>
        </p:txBody>
      </p:sp>
      <p:sp>
        <p:nvSpPr>
          <p:cNvPr id="4" name="Slide Number Placeholder 3">
            <a:extLst>
              <a:ext uri="{FF2B5EF4-FFF2-40B4-BE49-F238E27FC236}">
                <a16:creationId xmlns:a16="http://schemas.microsoft.com/office/drawing/2014/main" id="{CC803535-2EC7-4A17-BF87-B2D98521F66B}"/>
              </a:ext>
            </a:extLst>
          </p:cNvPr>
          <p:cNvSpPr>
            <a:spLocks noGrp="1"/>
          </p:cNvSpPr>
          <p:nvPr>
            <p:ph type="sldNum" sz="quarter" idx="12"/>
          </p:nvPr>
        </p:nvSpPr>
        <p:spPr/>
        <p:txBody>
          <a:bodyPr/>
          <a:lstStyle/>
          <a:p>
            <a:fld id="{37290FF7-652B-4475-AEAB-8B1A5D23AE09}" type="slidenum">
              <a:rPr lang="en-US" smtClean="0"/>
              <a:t>17</a:t>
            </a:fld>
            <a:endParaRPr lang="en-US"/>
          </a:p>
        </p:txBody>
      </p:sp>
      <p:sp>
        <p:nvSpPr>
          <p:cNvPr id="5" name="Footer Placeholder 4">
            <a:extLst>
              <a:ext uri="{FF2B5EF4-FFF2-40B4-BE49-F238E27FC236}">
                <a16:creationId xmlns:a16="http://schemas.microsoft.com/office/drawing/2014/main" id="{001C350C-BFAC-4ED0-9705-CB3AE1EC2261}"/>
              </a:ext>
            </a:extLst>
          </p:cNvPr>
          <p:cNvSpPr>
            <a:spLocks noGrp="1"/>
          </p:cNvSpPr>
          <p:nvPr>
            <p:ph type="ftr" sz="quarter" idx="3"/>
          </p:nvPr>
        </p:nvSpPr>
        <p:spPr/>
        <p:txBody>
          <a:bodyPr/>
          <a:lstStyle/>
          <a:p>
            <a:r>
              <a:rPr lang="en-US" dirty="0"/>
              <a:t>Kwartler CSCI -96</a:t>
            </a:r>
          </a:p>
        </p:txBody>
      </p:sp>
      <p:sp>
        <p:nvSpPr>
          <p:cNvPr id="6" name="Rectangle 5">
            <a:extLst>
              <a:ext uri="{FF2B5EF4-FFF2-40B4-BE49-F238E27FC236}">
                <a16:creationId xmlns:a16="http://schemas.microsoft.com/office/drawing/2014/main" id="{256410CF-D663-4D5F-AE12-1A19368D3724}"/>
              </a:ext>
            </a:extLst>
          </p:cNvPr>
          <p:cNvSpPr/>
          <p:nvPr/>
        </p:nvSpPr>
        <p:spPr>
          <a:xfrm>
            <a:off x="177257" y="5832601"/>
            <a:ext cx="8866982" cy="2438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chemeClr val="bg1"/>
                </a:solidFill>
              </a:rPr>
              <a:t>And we all context switch based on who were are speaking too.</a:t>
            </a:r>
          </a:p>
        </p:txBody>
      </p:sp>
      <p:pic>
        <p:nvPicPr>
          <p:cNvPr id="7" name="Picture 4" descr="Image result for speaking to parent">
            <a:extLst>
              <a:ext uri="{FF2B5EF4-FFF2-40B4-BE49-F238E27FC236}">
                <a16:creationId xmlns:a16="http://schemas.microsoft.com/office/drawing/2014/main" id="{67B464C1-7B4D-42D5-883E-2183F28E88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257" y="2478112"/>
            <a:ext cx="2279605" cy="12816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4A637C3-FAB9-48C0-ABEB-56B8DE682192}"/>
              </a:ext>
            </a:extLst>
          </p:cNvPr>
          <p:cNvPicPr>
            <a:picLocks noChangeAspect="1"/>
          </p:cNvPicPr>
          <p:nvPr/>
        </p:nvPicPr>
        <p:blipFill>
          <a:blip r:embed="rId3"/>
          <a:stretch>
            <a:fillRect/>
          </a:stretch>
        </p:blipFill>
        <p:spPr>
          <a:xfrm>
            <a:off x="4711266" y="2478111"/>
            <a:ext cx="1766921" cy="1270595"/>
          </a:xfrm>
          <a:prstGeom prst="rect">
            <a:avLst/>
          </a:prstGeom>
        </p:spPr>
      </p:pic>
      <p:pic>
        <p:nvPicPr>
          <p:cNvPr id="9" name="Picture 8" descr="Image result for speaking to old parent">
            <a:extLst>
              <a:ext uri="{FF2B5EF4-FFF2-40B4-BE49-F238E27FC236}">
                <a16:creationId xmlns:a16="http://schemas.microsoft.com/office/drawing/2014/main" id="{E07500E2-706B-436E-95FA-FC82A29CD50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41671" y="2460101"/>
            <a:ext cx="1949483" cy="129965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Image result for speaking to old parent">
            <a:extLst>
              <a:ext uri="{FF2B5EF4-FFF2-40B4-BE49-F238E27FC236}">
                <a16:creationId xmlns:a16="http://schemas.microsoft.com/office/drawing/2014/main" id="{3E2389F4-E5AC-454B-A935-770BDDF8CE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0347" y="2478111"/>
            <a:ext cx="1727434" cy="1281645"/>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BB32A43E-861F-2844-BA19-3749D9EC47D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DCB36A-4F6D-9041-AD3C-069F2E08CA4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1550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Warning: Twitter Profanity</a:t>
            </a:r>
          </a:p>
        </p:txBody>
      </p:sp>
      <p:sp>
        <p:nvSpPr>
          <p:cNvPr id="10" name="Content Placeholder 2"/>
          <p:cNvSpPr txBox="1">
            <a:spLocks/>
          </p:cNvSpPr>
          <p:nvPr/>
        </p:nvSpPr>
        <p:spPr>
          <a:xfrm>
            <a:off x="228600" y="1219200"/>
            <a:ext cx="8686800" cy="4906963"/>
          </a:xfrm>
          <a:prstGeom prst="rect">
            <a:avLst/>
          </a:prstGeom>
        </p:spPr>
        <p:txBody>
          <a:bodyPr/>
          <a:lstStyle>
            <a:lvl1pPr marL="342900" indent="-342900" algn="l" defTabSz="457200" rtl="0" eaLnBrk="1" latinLnBrk="0" hangingPunct="1">
              <a:spcBef>
                <a:spcPct val="20000"/>
              </a:spcBef>
              <a:buFont typeface="Arial"/>
              <a:buChar char="•"/>
              <a:defRPr sz="3200" b="0" i="0" kern="1200">
                <a:solidFill>
                  <a:schemeClr val="tx1"/>
                </a:solidFill>
                <a:latin typeface="Avenir Light"/>
                <a:ea typeface="+mn-ea"/>
                <a:cs typeface="Avenir Light"/>
              </a:defRPr>
            </a:lvl1pPr>
            <a:lvl2pPr marL="742950" indent="-285750" algn="l" defTabSz="457200" rtl="0" eaLnBrk="1" latinLnBrk="0" hangingPunct="1">
              <a:spcBef>
                <a:spcPct val="20000"/>
              </a:spcBef>
              <a:buFont typeface="Arial"/>
              <a:buChar char="–"/>
              <a:defRPr sz="2800" b="0" i="0" kern="1200">
                <a:solidFill>
                  <a:schemeClr val="tx1"/>
                </a:solidFill>
                <a:latin typeface="Avenir Light"/>
                <a:ea typeface="+mn-ea"/>
                <a:cs typeface="Avenir Light"/>
              </a:defRPr>
            </a:lvl2pPr>
            <a:lvl3pPr marL="1143000" indent="-228600" algn="l" defTabSz="457200" rtl="0" eaLnBrk="1" latinLnBrk="0" hangingPunct="1">
              <a:spcBef>
                <a:spcPct val="20000"/>
              </a:spcBef>
              <a:buFont typeface="Arial"/>
              <a:buChar char="•"/>
              <a:defRPr sz="2400" b="0" i="0" kern="1200">
                <a:solidFill>
                  <a:schemeClr val="tx1"/>
                </a:solidFill>
                <a:latin typeface="Avenir Light"/>
                <a:ea typeface="+mn-ea"/>
                <a:cs typeface="Avenir Light"/>
              </a:defRPr>
            </a:lvl3pPr>
            <a:lvl4pPr marL="1600200" indent="-228600" algn="l" defTabSz="457200" rtl="0" eaLnBrk="1" latinLnBrk="0" hangingPunct="1">
              <a:spcBef>
                <a:spcPct val="20000"/>
              </a:spcBef>
              <a:buFont typeface="Arial"/>
              <a:buChar char="–"/>
              <a:defRPr sz="2000" b="0" i="0" kern="1200">
                <a:solidFill>
                  <a:schemeClr val="tx1"/>
                </a:solidFill>
                <a:latin typeface="Avenir Light"/>
                <a:ea typeface="+mn-ea"/>
                <a:cs typeface="Avenir Light"/>
              </a:defRPr>
            </a:lvl4pPr>
            <a:lvl5pPr marL="2057400" indent="-228600" algn="l" defTabSz="457200" rtl="0" eaLnBrk="1" latinLnBrk="0" hangingPunct="1">
              <a:spcBef>
                <a:spcPct val="20000"/>
              </a:spcBef>
              <a:buFont typeface="Arial"/>
              <a:buChar char="»"/>
              <a:defRPr sz="2000" b="0" i="0" kern="1200">
                <a:solidFill>
                  <a:schemeClr val="tx1"/>
                </a:solidFill>
                <a:latin typeface="Avenir Light"/>
                <a:ea typeface="+mn-ea"/>
                <a:cs typeface="Avenir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solidFill>
                  <a:prstClr val="black"/>
                </a:solidFill>
                <a:latin typeface="+mj-lt"/>
                <a:cs typeface="Arial Unicode MS" panose="020B0604020202020204" pitchFamily="34" charset="-128"/>
              </a:rPr>
              <a:t>Twitter demographics skew young and as a result have profanity that appear in the examples.  “Keyboard Courage” is rampant.</a:t>
            </a:r>
          </a:p>
          <a:p>
            <a:r>
              <a:rPr lang="en-US" sz="2800" b="1" dirty="0">
                <a:solidFill>
                  <a:prstClr val="black"/>
                </a:solidFill>
                <a:latin typeface="+mj-lt"/>
                <a:cs typeface="Arial Unicode MS" panose="020B0604020202020204" pitchFamily="34" charset="-128"/>
              </a:rPr>
              <a:t>It’s the easiest place to get a lot of messy text fast, if it is offensive feel free to talk to me and I will work to get you other texts for use on your own.  No offense is intended.</a:t>
            </a:r>
          </a:p>
          <a:p>
            <a:pPr marL="0" indent="0">
              <a:buFont typeface="Arial"/>
              <a:buNone/>
            </a:pPr>
            <a:endParaRPr lang="en-US" sz="2800" dirty="0">
              <a:solidFill>
                <a:prstClr val="black"/>
              </a:solidFill>
              <a:latin typeface="+mj-lt"/>
              <a:cs typeface="Arial Unicode MS" panose="020B0604020202020204" pitchFamily="34" charset="-128"/>
            </a:endParaRPr>
          </a:p>
        </p:txBody>
      </p:sp>
      <p:grpSp>
        <p:nvGrpSpPr>
          <p:cNvPr id="13" name="Group 12"/>
          <p:cNvGrpSpPr/>
          <p:nvPr/>
        </p:nvGrpSpPr>
        <p:grpSpPr>
          <a:xfrm>
            <a:off x="2581325" y="3881549"/>
            <a:ext cx="3981350" cy="1954320"/>
            <a:chOff x="1969548" y="3881549"/>
            <a:chExt cx="3981350" cy="1954320"/>
          </a:xfrm>
        </p:grpSpPr>
        <p:pic>
          <p:nvPicPr>
            <p:cNvPr id="11" name="Picture 10"/>
            <p:cNvPicPr>
              <a:picLocks noChangeAspect="1"/>
            </p:cNvPicPr>
            <p:nvPr/>
          </p:nvPicPr>
          <p:blipFill>
            <a:blip r:embed="rId2"/>
            <a:stretch>
              <a:fillRect/>
            </a:stretch>
          </p:blipFill>
          <p:spPr>
            <a:xfrm>
              <a:off x="1969548" y="4794863"/>
              <a:ext cx="1280448" cy="1041006"/>
            </a:xfrm>
            <a:prstGeom prst="rect">
              <a:avLst/>
            </a:prstGeom>
          </p:spPr>
        </p:pic>
        <p:sp>
          <p:nvSpPr>
            <p:cNvPr id="12" name="Oval Callout 11"/>
            <p:cNvSpPr/>
            <p:nvPr/>
          </p:nvSpPr>
          <p:spPr>
            <a:xfrm>
              <a:off x="3933123" y="3881549"/>
              <a:ext cx="2017775" cy="819324"/>
            </a:xfrm>
            <a:prstGeom prst="wedgeEllipseCallout">
              <a:avLst>
                <a:gd name="adj1" fmla="val -77686"/>
                <a:gd name="adj2" fmla="val 70000"/>
              </a:avLst>
            </a:prstGeom>
            <a:solidFill>
              <a:srgbClr val="BA2D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Arial Unicode MS" panose="020B0604020202020204" pitchFamily="34" charset="-128"/>
                </a:rPr>
                <a:t>#%@*!!!</a:t>
              </a:r>
            </a:p>
          </p:txBody>
        </p:sp>
      </p:grpSp>
      <p:sp>
        <p:nvSpPr>
          <p:cNvPr id="7" name="Date Placeholder 1"/>
          <p:cNvSpPr>
            <a:spLocks noGrp="1"/>
          </p:cNvSpPr>
          <p:nvPr>
            <p:ph type="dt" sz="half" idx="10"/>
          </p:nvPr>
        </p:nvSpPr>
        <p:spPr>
          <a:xfrm>
            <a:off x="628650" y="6327775"/>
            <a:ext cx="2057400" cy="365125"/>
          </a:xfrm>
        </p:spPr>
        <p:txBody>
          <a:bodyPr/>
          <a:lstStyle/>
          <a:p>
            <a:fld id="{6700A58B-DD98-43D0-B791-721480A02982}" type="datetime1">
              <a:rPr lang="en-US" smtClean="0"/>
              <a:t>6/3/20</a:t>
            </a:fld>
            <a:endParaRPr lang="en-US"/>
          </a:p>
        </p:txBody>
      </p:sp>
      <p:sp>
        <p:nvSpPr>
          <p:cNvPr id="9" name="Slide Number Placeholder 3"/>
          <p:cNvSpPr>
            <a:spLocks noGrp="1"/>
          </p:cNvSpPr>
          <p:nvPr>
            <p:ph type="sldNum" sz="quarter" idx="12"/>
          </p:nvPr>
        </p:nvSpPr>
        <p:spPr>
          <a:xfrm>
            <a:off x="6457950" y="6356351"/>
            <a:ext cx="857250" cy="365125"/>
          </a:xfrm>
        </p:spPr>
        <p:txBody>
          <a:bodyPr/>
          <a:lstStyle/>
          <a:p>
            <a:r>
              <a:rPr lang="en-US" dirty="0"/>
              <a:t>14</a:t>
            </a:r>
          </a:p>
        </p:txBody>
      </p:sp>
      <p:sp>
        <p:nvSpPr>
          <p:cNvPr id="14" name="Footer Placeholder 5">
            <a:extLst>
              <a:ext uri="{FF2B5EF4-FFF2-40B4-BE49-F238E27FC236}">
                <a16:creationId xmlns:a16="http://schemas.microsoft.com/office/drawing/2014/main" id="{7CF42E13-F741-47C0-ABF2-930A6A838440}"/>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15" name="Straight Connector 14">
            <a:extLst>
              <a:ext uri="{FF2B5EF4-FFF2-40B4-BE49-F238E27FC236}">
                <a16:creationId xmlns:a16="http://schemas.microsoft.com/office/drawing/2014/main" id="{02C1B58B-81B2-974D-95EA-120208E6095B}"/>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7F3FA6A-DBEA-4545-9339-04325980E65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6785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6/3/20</a:t>
            </a:fld>
            <a:endParaRPr lang="en-US"/>
          </a:p>
        </p:txBody>
      </p:sp>
      <p:sp>
        <p:nvSpPr>
          <p:cNvPr id="3" name="Title 2"/>
          <p:cNvSpPr>
            <a:spLocks noGrp="1"/>
          </p:cNvSpPr>
          <p:nvPr>
            <p:ph type="title"/>
          </p:nvPr>
        </p:nvSpPr>
        <p:spPr/>
        <p:txBody>
          <a:bodyPr/>
          <a:lstStyle/>
          <a:p>
            <a:r>
              <a:rPr lang="en-US" sz="3600" dirty="0"/>
              <a:t>Basic String Searching</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19</a:t>
            </a:fld>
            <a:endParaRPr lang="en-US"/>
          </a:p>
        </p:txBody>
      </p:sp>
      <p:sp>
        <p:nvSpPr>
          <p:cNvPr id="6" name="TextBox 5"/>
          <p:cNvSpPr txBox="1"/>
          <p:nvPr/>
        </p:nvSpPr>
        <p:spPr>
          <a:xfrm>
            <a:off x="4184734" y="1285610"/>
            <a:ext cx="787596" cy="369332"/>
          </a:xfrm>
          <a:prstGeom prst="rect">
            <a:avLst/>
          </a:prstGeom>
          <a:noFill/>
        </p:spPr>
        <p:txBody>
          <a:bodyPr wrap="none" rtlCol="0">
            <a:spAutoFit/>
          </a:bodyPr>
          <a:lstStyle/>
          <a:p>
            <a:pPr defTabSz="457200"/>
            <a:r>
              <a:rPr lang="en-US" sz="1800"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Setup</a:t>
            </a:r>
          </a:p>
        </p:txBody>
      </p:sp>
      <p:grpSp>
        <p:nvGrpSpPr>
          <p:cNvPr id="7" name="Group 6"/>
          <p:cNvGrpSpPr/>
          <p:nvPr/>
        </p:nvGrpSpPr>
        <p:grpSpPr>
          <a:xfrm>
            <a:off x="397126" y="1443275"/>
            <a:ext cx="8426834" cy="805489"/>
            <a:chOff x="397126" y="881880"/>
            <a:chExt cx="5855599" cy="805489"/>
          </a:xfrm>
        </p:grpSpPr>
        <p:sp>
          <p:nvSpPr>
            <p:cNvPr id="8" name="Rectangle 7"/>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grepl</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9" name="TextBox 8"/>
            <p:cNvSpPr txBox="1"/>
            <p:nvPr/>
          </p:nvSpPr>
          <p:spPr>
            <a:xfrm>
              <a:off x="397126" y="881880"/>
              <a:ext cx="5357582"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grepl</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a vector of T/F if the pattern is present at least once</a:t>
              </a:r>
            </a:p>
          </p:txBody>
        </p:sp>
      </p:grpSp>
      <p:grpSp>
        <p:nvGrpSpPr>
          <p:cNvPr id="10" name="Group 9"/>
          <p:cNvGrpSpPr/>
          <p:nvPr/>
        </p:nvGrpSpPr>
        <p:grpSpPr>
          <a:xfrm>
            <a:off x="405650" y="3005334"/>
            <a:ext cx="8418310" cy="814012"/>
            <a:chOff x="405650" y="3096057"/>
            <a:chExt cx="5847075" cy="814012"/>
          </a:xfrm>
        </p:grpSpPr>
        <p:sp>
          <p:nvSpPr>
            <p:cNvPr id="11" name="Rectangle 10"/>
            <p:cNvSpPr/>
            <p:nvPr/>
          </p:nvSpPr>
          <p:spPr>
            <a:xfrm>
              <a:off x="473842" y="3593769"/>
              <a:ext cx="5778883" cy="3163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12" name="TextBox 11"/>
            <p:cNvSpPr txBox="1"/>
            <p:nvPr/>
          </p:nvSpPr>
          <p:spPr>
            <a:xfrm>
              <a:off x="405650" y="3096057"/>
              <a:ext cx="4660250"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the position of the pattern in the document</a:t>
              </a:r>
            </a:p>
          </p:txBody>
        </p:sp>
      </p:grpSp>
      <p:sp>
        <p:nvSpPr>
          <p:cNvPr id="13" name="TextBox 12"/>
          <p:cNvSpPr txBox="1"/>
          <p:nvPr/>
        </p:nvSpPr>
        <p:spPr>
          <a:xfrm>
            <a:off x="431222" y="1164341"/>
            <a:ext cx="2749471"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Basic R Unix Commands</a:t>
            </a:r>
          </a:p>
        </p:txBody>
      </p:sp>
      <p:sp>
        <p:nvSpPr>
          <p:cNvPr id="14" name="TextBox 13"/>
          <p:cNvSpPr txBox="1"/>
          <p:nvPr/>
        </p:nvSpPr>
        <p:spPr>
          <a:xfrm>
            <a:off x="414174" y="4419586"/>
            <a:ext cx="2861818"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“library(</a:t>
            </a:r>
            <a:r>
              <a:rPr lang="en-US" sz="1800" u="sng" kern="1200" dirty="0" err="1">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stringi</a:t>
            </a:r>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 Functions</a:t>
            </a:r>
          </a:p>
        </p:txBody>
      </p:sp>
      <p:grpSp>
        <p:nvGrpSpPr>
          <p:cNvPr id="15" name="Group 14"/>
          <p:cNvGrpSpPr/>
          <p:nvPr/>
        </p:nvGrpSpPr>
        <p:grpSpPr>
          <a:xfrm>
            <a:off x="405650" y="4729257"/>
            <a:ext cx="8311630" cy="805489"/>
            <a:chOff x="405650" y="2078856"/>
            <a:chExt cx="5847075" cy="805489"/>
          </a:xfrm>
        </p:grpSpPr>
        <p:sp>
          <p:nvSpPr>
            <p:cNvPr id="16" name="Rectangle 15"/>
            <p:cNvSpPr/>
            <p:nvPr/>
          </p:nvSpPr>
          <p:spPr>
            <a:xfrm>
              <a:off x="473842" y="2546727"/>
              <a:ext cx="5778883" cy="337618"/>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stri_count</a:t>
              </a:r>
              <a:r>
                <a:rPr lang="en-US" sz="1800" kern="1200" dirty="0">
                  <a:solidFill>
                    <a:prstClr val="white"/>
                  </a:solidFill>
                  <a:latin typeface="Consolas" panose="020B0609020204030204" pitchFamily="49" charset="0"/>
                  <a:cs typeface="Consolas" panose="020B0609020204030204" pitchFamily="49" charset="0"/>
                </a:rPr>
                <a:t>(searchable object, fixed=“pattern”)</a:t>
              </a:r>
            </a:p>
          </p:txBody>
        </p:sp>
        <p:sp>
          <p:nvSpPr>
            <p:cNvPr id="17" name="TextBox 16"/>
            <p:cNvSpPr txBox="1"/>
            <p:nvPr/>
          </p:nvSpPr>
          <p:spPr>
            <a:xfrm>
              <a:off x="405650" y="2078856"/>
              <a:ext cx="4621778"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stri_count</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counts the number of patterns in a document</a:t>
              </a:r>
            </a:p>
          </p:txBody>
        </p:sp>
      </p:grpSp>
      <p:pic>
        <p:nvPicPr>
          <p:cNvPr id="18" name="Picture 17" descr="Screen Shot 2015-05-26 at 9.25.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2" y="2248764"/>
            <a:ext cx="8229600" cy="417524"/>
          </a:xfrm>
          <a:prstGeom prst="rect">
            <a:avLst/>
          </a:prstGeom>
        </p:spPr>
      </p:pic>
      <p:pic>
        <p:nvPicPr>
          <p:cNvPr id="19" name="Picture 18" descr="Screen Shot 2015-05-26 at 9.27.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42" y="3808176"/>
            <a:ext cx="3213100" cy="203200"/>
          </a:xfrm>
          <a:prstGeom prst="rect">
            <a:avLst/>
          </a:prstGeom>
        </p:spPr>
      </p:pic>
      <p:pic>
        <p:nvPicPr>
          <p:cNvPr id="20" name="Picture 19" descr="Screen Shot 2015-05-26 at 9.28.0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42" y="5638786"/>
            <a:ext cx="8229600" cy="361040"/>
          </a:xfrm>
          <a:prstGeom prst="rect">
            <a:avLst/>
          </a:prstGeom>
        </p:spPr>
      </p:pic>
      <p:sp>
        <p:nvSpPr>
          <p:cNvPr id="21" name="Footer Placeholder 5">
            <a:extLst>
              <a:ext uri="{FF2B5EF4-FFF2-40B4-BE49-F238E27FC236}">
                <a16:creationId xmlns:a16="http://schemas.microsoft.com/office/drawing/2014/main" id="{695F3418-3960-4323-9F9F-D885ACE3F692}"/>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22" name="Straight Connector 21">
            <a:extLst>
              <a:ext uri="{FF2B5EF4-FFF2-40B4-BE49-F238E27FC236}">
                <a16:creationId xmlns:a16="http://schemas.microsoft.com/office/drawing/2014/main" id="{1C0141A8-EDED-514E-9805-3DF6EE6F8B2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9490AF9-5A31-9E4D-A02D-E16E2C0D360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490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23C706-9DC2-4405-B038-604B9CF1070E}"/>
              </a:ext>
            </a:extLst>
          </p:cNvPr>
          <p:cNvSpPr>
            <a:spLocks noGrp="1"/>
          </p:cNvSpPr>
          <p:nvPr>
            <p:ph type="dt" sz="half" idx="10"/>
          </p:nvPr>
        </p:nvSpPr>
        <p:spPr/>
        <p:txBody>
          <a:bodyPr/>
          <a:lstStyle/>
          <a:p>
            <a:fld id="{6700A58B-DD98-43D0-B791-721480A02982}" type="datetime1">
              <a:rPr lang="en-US" smtClean="0"/>
              <a:t>6/3/20</a:t>
            </a:fld>
            <a:endParaRPr lang="en-US"/>
          </a:p>
        </p:txBody>
      </p:sp>
      <p:sp>
        <p:nvSpPr>
          <p:cNvPr id="3" name="Title 2">
            <a:extLst>
              <a:ext uri="{FF2B5EF4-FFF2-40B4-BE49-F238E27FC236}">
                <a16:creationId xmlns:a16="http://schemas.microsoft.com/office/drawing/2014/main" id="{9068D65D-29D0-454A-9866-32F9C17E75F5}"/>
              </a:ext>
            </a:extLst>
          </p:cNvPr>
          <p:cNvSpPr>
            <a:spLocks noGrp="1"/>
          </p:cNvSpPr>
          <p:nvPr>
            <p:ph type="title"/>
          </p:nvPr>
        </p:nvSpPr>
        <p:spPr/>
        <p:txBody>
          <a:bodyPr/>
          <a:lstStyle/>
          <a:p>
            <a:r>
              <a:rPr lang="en-US" dirty="0"/>
              <a:t>Mo’ Packages Mo’ Problems</a:t>
            </a:r>
          </a:p>
        </p:txBody>
      </p:sp>
      <p:sp>
        <p:nvSpPr>
          <p:cNvPr id="4" name="Slide Number Placeholder 3">
            <a:extLst>
              <a:ext uri="{FF2B5EF4-FFF2-40B4-BE49-F238E27FC236}">
                <a16:creationId xmlns:a16="http://schemas.microsoft.com/office/drawing/2014/main" id="{9CAE311E-E01E-4095-AED6-51645E2C3A33}"/>
              </a:ext>
            </a:extLst>
          </p:cNvPr>
          <p:cNvSpPr>
            <a:spLocks noGrp="1"/>
          </p:cNvSpPr>
          <p:nvPr>
            <p:ph type="sldNum" sz="quarter" idx="12"/>
          </p:nvPr>
        </p:nvSpPr>
        <p:spPr/>
        <p:txBody>
          <a:bodyPr/>
          <a:lstStyle/>
          <a:p>
            <a:fld id="{37290FF7-652B-4475-AEAB-8B1A5D23AE09}" type="slidenum">
              <a:rPr lang="en-US" smtClean="0"/>
              <a:t>2</a:t>
            </a:fld>
            <a:endParaRPr lang="en-US"/>
          </a:p>
        </p:txBody>
      </p:sp>
      <p:sp>
        <p:nvSpPr>
          <p:cNvPr id="6" name="TextBox 5">
            <a:extLst>
              <a:ext uri="{FF2B5EF4-FFF2-40B4-BE49-F238E27FC236}">
                <a16:creationId xmlns:a16="http://schemas.microsoft.com/office/drawing/2014/main" id="{EB94CC82-0F6D-4432-9EE6-C322FDFAC2B7}"/>
              </a:ext>
            </a:extLst>
          </p:cNvPr>
          <p:cNvSpPr txBox="1"/>
          <p:nvPr/>
        </p:nvSpPr>
        <p:spPr>
          <a:xfrm>
            <a:off x="304804" y="2038293"/>
            <a:ext cx="3570208" cy="400110"/>
          </a:xfrm>
          <a:prstGeom prst="rect">
            <a:avLst/>
          </a:prstGeom>
          <a:solidFill>
            <a:schemeClr val="accent2"/>
          </a:solidFill>
        </p:spPr>
        <p:txBody>
          <a:bodyPr wrap="none" rtlCol="0">
            <a:spAutoFit/>
          </a:bodyPr>
          <a:lstStyle/>
          <a:p>
            <a:r>
              <a:rPr lang="en-US" sz="2000" dirty="0" err="1">
                <a:latin typeface="Consolas" panose="020B0609020204030204" pitchFamily="49" charset="0"/>
              </a:rPr>
              <a:t>install.packages</a:t>
            </a:r>
            <a:r>
              <a:rPr lang="en-US" sz="2000" dirty="0">
                <a:latin typeface="Consolas" panose="020B0609020204030204" pitchFamily="49" charset="0"/>
              </a:rPr>
              <a:t>(“</a:t>
            </a:r>
            <a:r>
              <a:rPr lang="en-US" sz="2000" dirty="0" err="1">
                <a:latin typeface="Consolas" panose="020B0609020204030204" pitchFamily="49" charset="0"/>
              </a:rPr>
              <a:t>qdap</a:t>
            </a:r>
            <a:r>
              <a:rPr lang="en-US" sz="2000" dirty="0">
                <a:latin typeface="Consolas" panose="020B0609020204030204" pitchFamily="49" charset="0"/>
              </a:rPr>
              <a:t>”)</a:t>
            </a:r>
          </a:p>
        </p:txBody>
      </p:sp>
      <p:sp>
        <p:nvSpPr>
          <p:cNvPr id="7" name="Footer Placeholder 5">
            <a:extLst>
              <a:ext uri="{FF2B5EF4-FFF2-40B4-BE49-F238E27FC236}">
                <a16:creationId xmlns:a16="http://schemas.microsoft.com/office/drawing/2014/main" id="{AEC28B32-EB27-429B-BB34-0AE0B5E26B49}"/>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8" name="TextBox 7">
            <a:extLst>
              <a:ext uri="{FF2B5EF4-FFF2-40B4-BE49-F238E27FC236}">
                <a16:creationId xmlns:a16="http://schemas.microsoft.com/office/drawing/2014/main" id="{9C96309C-F9F7-449D-A274-75B4F7585B08}"/>
              </a:ext>
            </a:extLst>
          </p:cNvPr>
          <p:cNvSpPr txBox="1"/>
          <p:nvPr/>
        </p:nvSpPr>
        <p:spPr>
          <a:xfrm>
            <a:off x="304805" y="2438403"/>
            <a:ext cx="3570208" cy="646331"/>
          </a:xfrm>
          <a:prstGeom prst="rect">
            <a:avLst/>
          </a:prstGeom>
          <a:noFill/>
        </p:spPr>
        <p:txBody>
          <a:bodyPr wrap="square" rtlCol="0">
            <a:spAutoFit/>
          </a:bodyPr>
          <a:lstStyle/>
          <a:p>
            <a:r>
              <a:rPr lang="en-US" dirty="0"/>
              <a:t>QDAP requires JAVA…so if you don’t have Java it won’t install.</a:t>
            </a:r>
          </a:p>
        </p:txBody>
      </p:sp>
      <p:sp>
        <p:nvSpPr>
          <p:cNvPr id="9" name="TextBox 8">
            <a:extLst>
              <a:ext uri="{FF2B5EF4-FFF2-40B4-BE49-F238E27FC236}">
                <a16:creationId xmlns:a16="http://schemas.microsoft.com/office/drawing/2014/main" id="{1DBE22E4-1799-40B7-9788-C8D999FDF549}"/>
              </a:ext>
            </a:extLst>
          </p:cNvPr>
          <p:cNvSpPr txBox="1"/>
          <p:nvPr/>
        </p:nvSpPr>
        <p:spPr>
          <a:xfrm>
            <a:off x="304804" y="4784182"/>
            <a:ext cx="4134465" cy="923330"/>
          </a:xfrm>
          <a:prstGeom prst="rect">
            <a:avLst/>
          </a:prstGeom>
          <a:noFill/>
        </p:spPr>
        <p:txBody>
          <a:bodyPr wrap="square" rtlCol="0">
            <a:spAutoFit/>
          </a:bodyPr>
          <a:lstStyle/>
          <a:p>
            <a:r>
              <a:rPr lang="en-US" dirty="0" err="1"/>
              <a:t>Tidytext</a:t>
            </a:r>
            <a:r>
              <a:rPr lang="en-US" dirty="0"/>
              <a:t> is a “</a:t>
            </a:r>
            <a:r>
              <a:rPr lang="en-US" dirty="0" err="1"/>
              <a:t>tidyverse</a:t>
            </a:r>
            <a:r>
              <a:rPr lang="en-US" dirty="0"/>
              <a:t>” package, works in </a:t>
            </a:r>
            <a:r>
              <a:rPr lang="en-US" dirty="0" err="1"/>
              <a:t>tibbles</a:t>
            </a:r>
            <a:r>
              <a:rPr lang="en-US" dirty="0"/>
              <a:t> and with “%&gt;%” so it’s a bit confusing for new R programmers.</a:t>
            </a:r>
          </a:p>
        </p:txBody>
      </p:sp>
      <p:sp>
        <p:nvSpPr>
          <p:cNvPr id="10" name="TextBox 9">
            <a:extLst>
              <a:ext uri="{FF2B5EF4-FFF2-40B4-BE49-F238E27FC236}">
                <a16:creationId xmlns:a16="http://schemas.microsoft.com/office/drawing/2014/main" id="{A3C115AA-7BFE-4A44-BD88-51D81201FE1C}"/>
              </a:ext>
            </a:extLst>
          </p:cNvPr>
          <p:cNvSpPr txBox="1"/>
          <p:nvPr/>
        </p:nvSpPr>
        <p:spPr>
          <a:xfrm>
            <a:off x="304804" y="4384072"/>
            <a:ext cx="4134465" cy="400110"/>
          </a:xfrm>
          <a:prstGeom prst="rect">
            <a:avLst/>
          </a:prstGeom>
          <a:solidFill>
            <a:schemeClr val="accent2"/>
          </a:solidFill>
        </p:spPr>
        <p:txBody>
          <a:bodyPr wrap="none" rtlCol="0">
            <a:spAutoFit/>
          </a:bodyPr>
          <a:lstStyle/>
          <a:p>
            <a:r>
              <a:rPr lang="en-US" sz="2000" dirty="0" err="1">
                <a:latin typeface="Consolas" panose="020B0609020204030204" pitchFamily="49" charset="0"/>
              </a:rPr>
              <a:t>install.packages</a:t>
            </a:r>
            <a:r>
              <a:rPr lang="en-US" sz="2000" dirty="0">
                <a:latin typeface="Consolas" panose="020B0609020204030204" pitchFamily="49" charset="0"/>
              </a:rPr>
              <a:t>(“</a:t>
            </a:r>
            <a:r>
              <a:rPr lang="en-US" sz="2000" dirty="0" err="1">
                <a:latin typeface="Consolas" panose="020B0609020204030204" pitchFamily="49" charset="0"/>
              </a:rPr>
              <a:t>tidytext</a:t>
            </a:r>
            <a:r>
              <a:rPr lang="en-US" sz="2000" dirty="0">
                <a:latin typeface="Consolas" panose="020B0609020204030204" pitchFamily="49" charset="0"/>
              </a:rPr>
              <a:t>”)</a:t>
            </a:r>
          </a:p>
        </p:txBody>
      </p:sp>
      <p:pic>
        <p:nvPicPr>
          <p:cNvPr id="1026" name="Picture 2" descr="Image result for installation problem meme java">
            <a:extLst>
              <a:ext uri="{FF2B5EF4-FFF2-40B4-BE49-F238E27FC236}">
                <a16:creationId xmlns:a16="http://schemas.microsoft.com/office/drawing/2014/main" id="{298EE642-0DA7-4DE1-940C-D40331EAC7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9840" y="1862960"/>
            <a:ext cx="3333470" cy="252111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4ECA68D2-4EA2-D94A-AFCB-78F6E8C479B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B48E7D7-1028-444C-B5E4-3465281F7CB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43597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6/3/20</a:t>
            </a:fld>
            <a:endParaRPr lang="en-US"/>
          </a:p>
        </p:txBody>
      </p:sp>
      <p:sp>
        <p:nvSpPr>
          <p:cNvPr id="3" name="Title 2"/>
          <p:cNvSpPr>
            <a:spLocks noGrp="1"/>
          </p:cNvSpPr>
          <p:nvPr>
            <p:ph type="title"/>
          </p:nvPr>
        </p:nvSpPr>
        <p:spPr>
          <a:xfrm>
            <a:off x="147918" y="318234"/>
            <a:ext cx="8367432" cy="591477"/>
          </a:xfrm>
        </p:spPr>
        <p:txBody>
          <a:bodyPr/>
          <a:lstStyle/>
          <a:p>
            <a:r>
              <a:rPr lang="en-US" dirty="0"/>
              <a:t>Coffee!! </a:t>
            </a:r>
            <a:r>
              <a:rPr lang="en-US" b="1" dirty="0"/>
              <a:t>Open </a:t>
            </a:r>
            <a:r>
              <a:rPr lang="en-US" dirty="0"/>
              <a:t>﻿</a:t>
            </a:r>
            <a:r>
              <a:rPr lang="en-US" dirty="0" err="1"/>
              <a:t>E_String_Search_Manipulation.R</a:t>
            </a:r>
            <a:br>
              <a:rPr lang="en-US" dirty="0"/>
            </a:b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20</a:t>
            </a:fld>
            <a:endParaRPr lang="en-US"/>
          </a:p>
        </p:txBody>
      </p:sp>
      <p:sp>
        <p:nvSpPr>
          <p:cNvPr id="7" name="Footer Placeholder 5">
            <a:extLst>
              <a:ext uri="{FF2B5EF4-FFF2-40B4-BE49-F238E27FC236}">
                <a16:creationId xmlns:a16="http://schemas.microsoft.com/office/drawing/2014/main" id="{6949CF44-33B9-4197-A954-AA48AD0D1CA2}"/>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9" name="Rectangle 8">
            <a:extLst>
              <a:ext uri="{FF2B5EF4-FFF2-40B4-BE49-F238E27FC236}">
                <a16:creationId xmlns:a16="http://schemas.microsoft.com/office/drawing/2014/main" id="{CE6549BB-6AF5-468A-8D72-A45EED7452EF}"/>
              </a:ext>
            </a:extLst>
          </p:cNvPr>
          <p:cNvSpPr/>
          <p:nvPr/>
        </p:nvSpPr>
        <p:spPr>
          <a:xfrm>
            <a:off x="228600" y="1193632"/>
            <a:ext cx="8686800" cy="4617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Learning Outcome: Start working with strings and related functions.</a:t>
            </a:r>
          </a:p>
        </p:txBody>
      </p:sp>
      <p:pic>
        <p:nvPicPr>
          <p:cNvPr id="1026" name="Picture 2" descr="Image result for coffee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9229" y="1810351"/>
            <a:ext cx="3265542" cy="3265543"/>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537478AD-4358-0046-9BAD-9BFEDF6713F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58F5B59-0855-594F-A633-EB432660FAB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31514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6/3/20</a:t>
            </a:fld>
            <a:endParaRPr lang="en-US"/>
          </a:p>
        </p:txBody>
      </p:sp>
      <p:sp>
        <p:nvSpPr>
          <p:cNvPr id="3" name="Title 2"/>
          <p:cNvSpPr>
            <a:spLocks noGrp="1"/>
          </p:cNvSpPr>
          <p:nvPr>
            <p:ph type="title"/>
          </p:nvPr>
        </p:nvSpPr>
        <p:spPr/>
        <p:txBody>
          <a:bodyPr/>
          <a:lstStyle/>
          <a:p>
            <a:r>
              <a:rPr lang="en-US" dirty="0"/>
              <a:t>What about misspelling?</a:t>
            </a:r>
          </a:p>
        </p:txBody>
      </p:sp>
      <p:sp>
        <p:nvSpPr>
          <p:cNvPr id="4" name="Slide Number Placeholder 3"/>
          <p:cNvSpPr>
            <a:spLocks noGrp="1"/>
          </p:cNvSpPr>
          <p:nvPr>
            <p:ph type="sldNum" sz="quarter" idx="12"/>
          </p:nvPr>
        </p:nvSpPr>
        <p:spPr/>
        <p:txBody>
          <a:bodyPr/>
          <a:lstStyle/>
          <a:p>
            <a:fld id="{37290FF7-652B-4475-AEAB-8B1A5D23AE09}" type="slidenum">
              <a:rPr lang="en-US" smtClean="0"/>
              <a:t>21</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pic>
        <p:nvPicPr>
          <p:cNvPr id="2050" name="Picture 2" descr="Image result for misspelling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231" y="1261241"/>
            <a:ext cx="3570500" cy="447740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776952" y="2522483"/>
            <a:ext cx="3334503" cy="1569660"/>
          </a:xfrm>
          <a:prstGeom prst="rect">
            <a:avLst/>
          </a:prstGeom>
          <a:noFill/>
        </p:spPr>
        <p:txBody>
          <a:bodyPr wrap="none" rtlCol="0">
            <a:spAutoFit/>
          </a:bodyPr>
          <a:lstStyle/>
          <a:p>
            <a:pPr marL="285750" indent="-285750">
              <a:buFont typeface="Arial" panose="020B0604020202020204" pitchFamily="34" charset="0"/>
              <a:buChar char="•"/>
            </a:pPr>
            <a:r>
              <a:rPr lang="en-US" sz="3200" dirty="0"/>
              <a:t>Prevalent</a:t>
            </a:r>
          </a:p>
          <a:p>
            <a:pPr marL="285750" indent="-285750">
              <a:buFont typeface="Arial" panose="020B0604020202020204" pitchFamily="34" charset="0"/>
              <a:buChar char="•"/>
            </a:pPr>
            <a:r>
              <a:rPr lang="en-US" sz="3200" dirty="0"/>
              <a:t>Painful to correct</a:t>
            </a:r>
          </a:p>
          <a:p>
            <a:pPr marL="285750" indent="-285750">
              <a:buFont typeface="Arial" panose="020B0604020202020204" pitchFamily="34" charset="0"/>
              <a:buChar char="•"/>
            </a:pPr>
            <a:r>
              <a:rPr lang="en-US" sz="3200" dirty="0"/>
              <a:t>Channel specific</a:t>
            </a:r>
          </a:p>
        </p:txBody>
      </p:sp>
      <p:cxnSp>
        <p:nvCxnSpPr>
          <p:cNvPr id="8" name="Straight Connector 7">
            <a:extLst>
              <a:ext uri="{FF2B5EF4-FFF2-40B4-BE49-F238E27FC236}">
                <a16:creationId xmlns:a16="http://schemas.microsoft.com/office/drawing/2014/main" id="{D1BF3DB6-135B-1F46-A1B4-9C7CB077E1AA}"/>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1A18A42-EF63-3C4E-8107-2BF59ABC914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32720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6/3/20</a:t>
            </a:fld>
            <a:endParaRPr lang="en-US"/>
          </a:p>
        </p:txBody>
      </p:sp>
      <p:sp>
        <p:nvSpPr>
          <p:cNvPr id="3" name="Title 2"/>
          <p:cNvSpPr>
            <a:spLocks noGrp="1"/>
          </p:cNvSpPr>
          <p:nvPr>
            <p:ph type="title"/>
          </p:nvPr>
        </p:nvSpPr>
        <p:spPr/>
        <p:txBody>
          <a:bodyPr/>
          <a:lstStyle/>
          <a:p>
            <a:r>
              <a:rPr lang="en-US" dirty="0"/>
              <a:t>R packages to deal with misspelling</a:t>
            </a:r>
          </a:p>
        </p:txBody>
      </p:sp>
      <p:sp>
        <p:nvSpPr>
          <p:cNvPr id="4" name="Slide Number Placeholder 3"/>
          <p:cNvSpPr>
            <a:spLocks noGrp="1"/>
          </p:cNvSpPr>
          <p:nvPr>
            <p:ph type="sldNum" sz="quarter" idx="12"/>
          </p:nvPr>
        </p:nvSpPr>
        <p:spPr/>
        <p:txBody>
          <a:bodyPr/>
          <a:lstStyle/>
          <a:p>
            <a:fld id="{37290FF7-652B-4475-AEAB-8B1A5D23AE09}" type="slidenum">
              <a:rPr lang="en-US" smtClean="0"/>
              <a:t>22</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sp>
        <p:nvSpPr>
          <p:cNvPr id="6" name="TextBox 5"/>
          <p:cNvSpPr txBox="1"/>
          <p:nvPr/>
        </p:nvSpPr>
        <p:spPr>
          <a:xfrm>
            <a:off x="362606" y="1371601"/>
            <a:ext cx="4145687" cy="923330"/>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library(</a:t>
            </a:r>
            <a:r>
              <a:rPr lang="en-US" dirty="0" err="1">
                <a:latin typeface="Consolas" panose="020B0609020204030204" pitchFamily="49" charset="0"/>
                <a:cs typeface="Consolas" panose="020B0609020204030204" pitchFamily="49" charset="0"/>
              </a:rPr>
              <a:t>qdap</a:t>
            </a:r>
            <a:r>
              <a:rPr lang="en-US" dirty="0">
                <a:latin typeface="Consolas" panose="020B0609020204030204" pitchFamily="49" charset="0"/>
                <a:cs typeface="Consolas" panose="020B0609020204030204" pitchFamily="49" charset="0"/>
              </a:rPr>
              <a:t>)</a:t>
            </a:r>
          </a:p>
          <a:p>
            <a:pPr marL="285750" indent="-285750">
              <a:buFont typeface="Arial" panose="020B0604020202020204" pitchFamily="34" charset="0"/>
              <a:buChar char="•"/>
            </a:pPr>
            <a:r>
              <a:rPr lang="en-US" dirty="0" err="1">
                <a:latin typeface="Consolas" panose="020B0609020204030204" pitchFamily="49" charset="0"/>
                <a:cs typeface="Consolas" panose="020B0609020204030204" pitchFamily="49" charset="0"/>
              </a:rPr>
              <a:t>check_spelling</a:t>
            </a:r>
            <a:r>
              <a:rPr lang="en-US" dirty="0">
                <a:latin typeface="Consolas" panose="020B0609020204030204" pitchFamily="49" charset="0"/>
                <a:cs typeface="Consolas" panose="020B0609020204030204" pitchFamily="49" charset="0"/>
              </a:rPr>
              <a:t>(…)</a:t>
            </a:r>
          </a:p>
          <a:p>
            <a:pPr marL="285750" indent="-285750">
              <a:buFont typeface="Arial" panose="020B0604020202020204" pitchFamily="34" charset="0"/>
              <a:buChar char="•"/>
            </a:pPr>
            <a:r>
              <a:rPr lang="en-US" dirty="0" err="1">
                <a:latin typeface="Consolas" panose="020B0609020204030204" pitchFamily="49" charset="0"/>
                <a:cs typeface="Consolas" panose="020B0609020204030204" pitchFamily="49" charset="0"/>
              </a:rPr>
              <a:t>check_spelling_interactive</a:t>
            </a:r>
            <a:r>
              <a:rPr lang="en-US" dirty="0">
                <a:latin typeface="Consolas" panose="020B0609020204030204" pitchFamily="49" charset="0"/>
                <a:cs typeface="Consolas" panose="020B0609020204030204" pitchFamily="49" charset="0"/>
              </a:rPr>
              <a:t>(…)</a:t>
            </a:r>
          </a:p>
        </p:txBody>
      </p:sp>
      <p:sp>
        <p:nvSpPr>
          <p:cNvPr id="7" name="TextBox 6"/>
          <p:cNvSpPr txBox="1"/>
          <p:nvPr/>
        </p:nvSpPr>
        <p:spPr>
          <a:xfrm rot="19512593">
            <a:off x="4855780" y="2002221"/>
            <a:ext cx="2320572" cy="369332"/>
          </a:xfrm>
          <a:prstGeom prst="rect">
            <a:avLst/>
          </a:prstGeom>
          <a:solidFill>
            <a:srgbClr val="FFC000"/>
          </a:solidFill>
        </p:spPr>
        <p:txBody>
          <a:bodyPr wrap="none" rtlCol="0">
            <a:spAutoFit/>
          </a:bodyPr>
          <a:lstStyle/>
          <a:p>
            <a:r>
              <a:rPr lang="en-US" dirty="0"/>
              <a:t>Crashes </a:t>
            </a:r>
            <a:r>
              <a:rPr lang="en-US" dirty="0" err="1"/>
              <a:t>Rstudio.cloud</a:t>
            </a:r>
            <a:r>
              <a:rPr lang="en-US" dirty="0"/>
              <a:t>!</a:t>
            </a:r>
          </a:p>
        </p:txBody>
      </p:sp>
      <p:sp>
        <p:nvSpPr>
          <p:cNvPr id="9" name="TextBox 8"/>
          <p:cNvSpPr txBox="1"/>
          <p:nvPr/>
        </p:nvSpPr>
        <p:spPr>
          <a:xfrm>
            <a:off x="236484" y="3499945"/>
            <a:ext cx="6769434" cy="2862322"/>
          </a:xfrm>
          <a:prstGeom prst="rect">
            <a:avLst/>
          </a:prstGeom>
          <a:noFill/>
        </p:spPr>
        <p:txBody>
          <a:bodyPr wrap="square" rtlCol="0">
            <a:spAutoFit/>
          </a:bodyPr>
          <a:lstStyle/>
          <a:p>
            <a:pPr marL="342900" indent="-342900">
              <a:buFont typeface="+mj-lt"/>
              <a:buAutoNum type="arabicPeriod"/>
            </a:pPr>
            <a:r>
              <a:rPr lang="en-US" dirty="0"/>
              <a:t>Separate the words from a string into individual terms.</a:t>
            </a:r>
          </a:p>
          <a:p>
            <a:pPr marL="342900" indent="-342900">
              <a:buFont typeface="+mj-lt"/>
              <a:buAutoNum type="arabicPeriod"/>
            </a:pPr>
            <a:endParaRPr lang="en-US" dirty="0"/>
          </a:p>
          <a:p>
            <a:pPr marL="342900" indent="-342900">
              <a:buFont typeface="+mj-lt"/>
              <a:buAutoNum type="arabicPeriod"/>
            </a:pPr>
            <a:r>
              <a:rPr lang="en-US" dirty="0"/>
              <a:t>Look those words up in a dictionary to find words not recognized/found (considered possibly misspelled).</a:t>
            </a:r>
          </a:p>
          <a:p>
            <a:pPr marL="342900" indent="-342900">
              <a:buFont typeface="+mj-lt"/>
              <a:buAutoNum type="arabicPeriod"/>
            </a:pPr>
            <a:endParaRPr lang="en-US" dirty="0"/>
          </a:p>
          <a:p>
            <a:pPr marL="342900" indent="-342900">
              <a:buFont typeface="+mj-lt"/>
              <a:buAutoNum type="arabicPeriod"/>
            </a:pPr>
            <a:r>
              <a:rPr lang="en-US" dirty="0"/>
              <a:t>These misses (possible misspellings) will be what is looked up for suggested replacements and top “n” terms returns. It uses “string distance” the number of characters needed to change the unknown into the known word in the dictionary.</a:t>
            </a:r>
          </a:p>
          <a:p>
            <a:endParaRPr lang="en-US" dirty="0"/>
          </a:p>
        </p:txBody>
      </p:sp>
      <p:cxnSp>
        <p:nvCxnSpPr>
          <p:cNvPr id="10" name="Straight Connector 9">
            <a:extLst>
              <a:ext uri="{FF2B5EF4-FFF2-40B4-BE49-F238E27FC236}">
                <a16:creationId xmlns:a16="http://schemas.microsoft.com/office/drawing/2014/main" id="{596EA9A9-9099-D14B-8ECE-AD7A1CA7464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C84C0C8-65B2-5E46-A2B6-B82A941EFAD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3190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6/3/20</a:t>
            </a:fld>
            <a:endParaRPr lang="en-US"/>
          </a:p>
        </p:txBody>
      </p:sp>
      <p:sp>
        <p:nvSpPr>
          <p:cNvPr id="3" name="Title 2"/>
          <p:cNvSpPr>
            <a:spLocks noGrp="1"/>
          </p:cNvSpPr>
          <p:nvPr>
            <p:ph type="title"/>
          </p:nvPr>
        </p:nvSpPr>
        <p:spPr/>
        <p:txBody>
          <a:bodyPr/>
          <a:lstStyle/>
          <a:p>
            <a:r>
              <a:rPr lang="en-US" dirty="0"/>
              <a:t>R packages to deal with misspelling</a:t>
            </a:r>
          </a:p>
        </p:txBody>
      </p:sp>
      <p:sp>
        <p:nvSpPr>
          <p:cNvPr id="4" name="Slide Number Placeholder 3"/>
          <p:cNvSpPr>
            <a:spLocks noGrp="1"/>
          </p:cNvSpPr>
          <p:nvPr>
            <p:ph type="sldNum" sz="quarter" idx="12"/>
          </p:nvPr>
        </p:nvSpPr>
        <p:spPr/>
        <p:txBody>
          <a:bodyPr/>
          <a:lstStyle/>
          <a:p>
            <a:fld id="{37290FF7-652B-4475-AEAB-8B1A5D23AE09}" type="slidenum">
              <a:rPr lang="en-US" smtClean="0"/>
              <a:t>23</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sp>
        <p:nvSpPr>
          <p:cNvPr id="6" name="TextBox 5"/>
          <p:cNvSpPr txBox="1"/>
          <p:nvPr/>
        </p:nvSpPr>
        <p:spPr>
          <a:xfrm>
            <a:off x="362606" y="1371601"/>
            <a:ext cx="5883342" cy="1200329"/>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library(</a:t>
            </a:r>
            <a:r>
              <a:rPr lang="en-US" dirty="0" err="1">
                <a:latin typeface="Consolas" panose="020B0609020204030204" pitchFamily="49" charset="0"/>
                <a:cs typeface="Consolas" panose="020B0609020204030204" pitchFamily="49" charset="0"/>
              </a:rPr>
              <a:t>hunspell</a:t>
            </a:r>
            <a:r>
              <a:rPr lang="en-US" dirty="0">
                <a:latin typeface="Consolas" panose="020B0609020204030204" pitchFamily="49" charset="0"/>
                <a:cs typeface="Consolas" panose="020B0609020204030204" pitchFamily="49" charset="0"/>
              </a:rPr>
              <a:t>) #https://hunspell.github.io</a:t>
            </a:r>
          </a:p>
          <a:p>
            <a:pPr marL="285750" indent="-285750">
              <a:buFont typeface="Arial" panose="020B0604020202020204" pitchFamily="34" charset="0"/>
              <a:buChar char="•"/>
            </a:pPr>
            <a:r>
              <a:rPr lang="en-US" dirty="0" err="1">
                <a:latin typeface="Consolas" panose="020B0609020204030204" pitchFamily="49" charset="0"/>
                <a:cs typeface="Consolas" panose="020B0609020204030204" pitchFamily="49" charset="0"/>
              </a:rPr>
              <a:t>hunspell_check</a:t>
            </a:r>
            <a:r>
              <a:rPr lang="en-US" dirty="0">
                <a:latin typeface="Consolas" panose="020B0609020204030204" pitchFamily="49" charset="0"/>
                <a:cs typeface="Consolas" panose="020B0609020204030204" pitchFamily="49" charset="0"/>
              </a:rPr>
              <a:t>(…)</a:t>
            </a:r>
          </a:p>
          <a:p>
            <a:pPr marL="285750" indent="-285750">
              <a:buFont typeface="Arial" panose="020B0604020202020204" pitchFamily="34" charset="0"/>
              <a:buChar char="•"/>
            </a:pPr>
            <a:r>
              <a:rPr lang="en-US" dirty="0" err="1">
                <a:latin typeface="Consolas" panose="020B0609020204030204" pitchFamily="49" charset="0"/>
                <a:cs typeface="Consolas" panose="020B0609020204030204" pitchFamily="49" charset="0"/>
              </a:rPr>
              <a:t>hunspell_suggest</a:t>
            </a:r>
            <a:r>
              <a:rPr lang="en-US" dirty="0">
                <a:latin typeface="Consolas" panose="020B0609020204030204" pitchFamily="49" charset="0"/>
                <a:cs typeface="Consolas" panose="020B0609020204030204" pitchFamily="49" charset="0"/>
              </a:rPr>
              <a:t>(…)</a:t>
            </a:r>
          </a:p>
          <a:p>
            <a:pPr marL="285750" indent="-285750">
              <a:buFont typeface="Arial" panose="020B0604020202020204" pitchFamily="34" charset="0"/>
              <a:buChar char="•"/>
            </a:pPr>
            <a:r>
              <a:rPr lang="en-US" dirty="0" err="1">
                <a:latin typeface="Consolas" panose="020B0609020204030204" pitchFamily="49" charset="0"/>
                <a:cs typeface="Consolas" panose="020B0609020204030204" pitchFamily="49" charset="0"/>
              </a:rPr>
              <a:t>hunspell_analyze</a:t>
            </a:r>
            <a:r>
              <a:rPr lang="en-US" dirty="0">
                <a:latin typeface="Consolas" panose="020B0609020204030204" pitchFamily="49" charset="0"/>
                <a:cs typeface="Consolas" panose="020B0609020204030204" pitchFamily="49" charset="0"/>
              </a:rPr>
              <a:t>(…)</a:t>
            </a:r>
          </a:p>
        </p:txBody>
      </p:sp>
      <p:sp>
        <p:nvSpPr>
          <p:cNvPr id="7" name="TextBox 6"/>
          <p:cNvSpPr txBox="1"/>
          <p:nvPr/>
        </p:nvSpPr>
        <p:spPr>
          <a:xfrm rot="19512593">
            <a:off x="6471151" y="1923393"/>
            <a:ext cx="1517723" cy="369332"/>
          </a:xfrm>
          <a:prstGeom prst="rect">
            <a:avLst/>
          </a:prstGeom>
          <a:solidFill>
            <a:srgbClr val="FFC000"/>
          </a:solidFill>
        </p:spPr>
        <p:txBody>
          <a:bodyPr wrap="none" rtlCol="0">
            <a:spAutoFit/>
          </a:bodyPr>
          <a:lstStyle/>
          <a:p>
            <a:r>
              <a:rPr lang="en-US" dirty="0"/>
              <a:t>Clunky to use!</a:t>
            </a:r>
          </a:p>
        </p:txBody>
      </p:sp>
      <p:sp>
        <p:nvSpPr>
          <p:cNvPr id="11" name="TextBox 10"/>
          <p:cNvSpPr txBox="1"/>
          <p:nvPr/>
        </p:nvSpPr>
        <p:spPr>
          <a:xfrm>
            <a:off x="236484" y="3499945"/>
            <a:ext cx="8623738" cy="1754326"/>
          </a:xfrm>
          <a:prstGeom prst="rect">
            <a:avLst/>
          </a:prstGeom>
          <a:noFill/>
        </p:spPr>
        <p:txBody>
          <a:bodyPr wrap="square" rtlCol="0">
            <a:spAutoFit/>
          </a:bodyPr>
          <a:lstStyle/>
          <a:p>
            <a:pPr marL="342900" indent="-342900">
              <a:buFont typeface="+mj-lt"/>
              <a:buAutoNum type="arabicPeriod"/>
            </a:pPr>
            <a:r>
              <a:rPr lang="en-US" dirty="0"/>
              <a:t>Check the terms (doesn’t always catch the terms as well as </a:t>
            </a:r>
            <a:r>
              <a:rPr lang="en-US" dirty="0" err="1"/>
              <a:t>qdap</a:t>
            </a:r>
            <a:r>
              <a:rPr lang="en-US" dirty="0"/>
              <a:t> in my </a:t>
            </a:r>
            <a:r>
              <a:rPr lang="en-US" dirty="0" err="1"/>
              <a:t>exp</a:t>
            </a:r>
            <a:r>
              <a:rPr lang="en-US" dirty="0"/>
              <a:t>)</a:t>
            </a:r>
          </a:p>
          <a:p>
            <a:pPr marL="342900" indent="-342900">
              <a:buFont typeface="+mj-lt"/>
              <a:buAutoNum type="arabicPeriod"/>
            </a:pPr>
            <a:endParaRPr lang="en-US" dirty="0"/>
          </a:p>
          <a:p>
            <a:pPr marL="342900" indent="-342900">
              <a:buFont typeface="+mj-lt"/>
              <a:buAutoNum type="arabicPeriod"/>
            </a:pPr>
            <a:r>
              <a:rPr lang="en-US" dirty="0"/>
              <a:t>Identify the suggestions</a:t>
            </a:r>
          </a:p>
          <a:p>
            <a:pPr marL="342900" indent="-342900">
              <a:buFont typeface="+mj-lt"/>
              <a:buAutoNum type="arabicPeriod"/>
            </a:pPr>
            <a:endParaRPr lang="en-US" dirty="0"/>
          </a:p>
          <a:p>
            <a:pPr marL="342900" indent="-342900">
              <a:buFont typeface="+mj-lt"/>
              <a:buAutoNum type="arabicPeriod"/>
            </a:pPr>
            <a:r>
              <a:rPr lang="en-US" dirty="0"/>
              <a:t>No way to get suggestions easily corrected and inserted!</a:t>
            </a:r>
          </a:p>
          <a:p>
            <a:endParaRPr lang="en-US" dirty="0"/>
          </a:p>
        </p:txBody>
      </p:sp>
      <p:sp>
        <p:nvSpPr>
          <p:cNvPr id="12" name="Rectangle 11">
            <a:extLst>
              <a:ext uri="{FF2B5EF4-FFF2-40B4-BE49-F238E27FC236}">
                <a16:creationId xmlns:a16="http://schemas.microsoft.com/office/drawing/2014/main" id="{CE6549BB-6AF5-468A-8D72-A45EED7452EF}"/>
              </a:ext>
            </a:extLst>
          </p:cNvPr>
          <p:cNvSpPr/>
          <p:nvPr/>
        </p:nvSpPr>
        <p:spPr>
          <a:xfrm>
            <a:off x="228600" y="5313693"/>
            <a:ext cx="8686800" cy="70658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chemeClr val="bg1"/>
                </a:solidFill>
              </a:rPr>
              <a:t>Same spelling engine used for Chrome/Firefox etc.</a:t>
            </a:r>
          </a:p>
        </p:txBody>
      </p:sp>
      <p:cxnSp>
        <p:nvCxnSpPr>
          <p:cNvPr id="10" name="Straight Connector 9">
            <a:extLst>
              <a:ext uri="{FF2B5EF4-FFF2-40B4-BE49-F238E27FC236}">
                <a16:creationId xmlns:a16="http://schemas.microsoft.com/office/drawing/2014/main" id="{174C34CD-B5FB-1445-9557-03515CA0D2D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4CF92F-1761-7C44-9238-07CC444AB68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0381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6/3/20</a:t>
            </a:fld>
            <a:endParaRPr lang="en-US"/>
          </a:p>
        </p:txBody>
      </p:sp>
      <p:sp>
        <p:nvSpPr>
          <p:cNvPr id="3" name="Title 2"/>
          <p:cNvSpPr>
            <a:spLocks noGrp="1"/>
          </p:cNvSpPr>
          <p:nvPr>
            <p:ph type="title"/>
          </p:nvPr>
        </p:nvSpPr>
        <p:spPr/>
        <p:txBody>
          <a:bodyPr/>
          <a:lstStyle/>
          <a:p>
            <a:r>
              <a:rPr lang="en-US" dirty="0"/>
              <a:t>R packages to deal with misspelling</a:t>
            </a:r>
          </a:p>
        </p:txBody>
      </p:sp>
      <p:sp>
        <p:nvSpPr>
          <p:cNvPr id="4" name="Slide Number Placeholder 3"/>
          <p:cNvSpPr>
            <a:spLocks noGrp="1"/>
          </p:cNvSpPr>
          <p:nvPr>
            <p:ph type="sldNum" sz="quarter" idx="12"/>
          </p:nvPr>
        </p:nvSpPr>
        <p:spPr/>
        <p:txBody>
          <a:bodyPr/>
          <a:lstStyle/>
          <a:p>
            <a:fld id="{37290FF7-652B-4475-AEAB-8B1A5D23AE09}" type="slidenum">
              <a:rPr lang="en-US" smtClean="0"/>
              <a:t>24</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sp>
        <p:nvSpPr>
          <p:cNvPr id="6" name="TextBox 5"/>
          <p:cNvSpPr txBox="1"/>
          <p:nvPr/>
        </p:nvSpPr>
        <p:spPr>
          <a:xfrm>
            <a:off x="362606" y="1371601"/>
            <a:ext cx="2879314" cy="1200329"/>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Library(spelling) </a:t>
            </a:r>
          </a:p>
          <a:p>
            <a:pPr marL="285750" indent="-285750">
              <a:buFont typeface="Arial" panose="020B0604020202020204" pitchFamily="34" charset="0"/>
              <a:buChar char="•"/>
            </a:pPr>
            <a:r>
              <a:rPr lang="en-US" dirty="0" err="1">
                <a:latin typeface="Consolas" panose="020B0609020204030204" pitchFamily="49" charset="0"/>
                <a:cs typeface="Consolas" panose="020B0609020204030204" pitchFamily="49" charset="0"/>
              </a:rPr>
              <a:t>hunspell_check</a:t>
            </a:r>
            <a:r>
              <a:rPr lang="en-US" dirty="0">
                <a:latin typeface="Consolas" panose="020B0609020204030204" pitchFamily="49" charset="0"/>
                <a:cs typeface="Consolas" panose="020B0609020204030204" pitchFamily="49" charset="0"/>
              </a:rPr>
              <a:t>(…)</a:t>
            </a:r>
          </a:p>
          <a:p>
            <a:pPr marL="285750" indent="-285750">
              <a:buFont typeface="Arial" panose="020B0604020202020204" pitchFamily="34" charset="0"/>
              <a:buChar char="•"/>
            </a:pPr>
            <a:r>
              <a:rPr lang="en-US" dirty="0" err="1">
                <a:latin typeface="Consolas" panose="020B0609020204030204" pitchFamily="49" charset="0"/>
                <a:cs typeface="Consolas" panose="020B0609020204030204" pitchFamily="49" charset="0"/>
              </a:rPr>
              <a:t>hunspell_suggest</a:t>
            </a:r>
            <a:r>
              <a:rPr lang="en-US" dirty="0">
                <a:latin typeface="Consolas" panose="020B0609020204030204" pitchFamily="49" charset="0"/>
                <a:cs typeface="Consolas" panose="020B0609020204030204" pitchFamily="49" charset="0"/>
              </a:rPr>
              <a:t>(…)</a:t>
            </a:r>
          </a:p>
          <a:p>
            <a:pPr marL="285750" indent="-285750">
              <a:buFont typeface="Arial" panose="020B0604020202020204" pitchFamily="34" charset="0"/>
              <a:buChar char="•"/>
            </a:pPr>
            <a:r>
              <a:rPr lang="en-US" dirty="0" err="1">
                <a:latin typeface="Consolas" panose="020B0609020204030204" pitchFamily="49" charset="0"/>
                <a:cs typeface="Consolas" panose="020B0609020204030204" pitchFamily="49" charset="0"/>
              </a:rPr>
              <a:t>hunspell_analyze</a:t>
            </a:r>
            <a:r>
              <a:rPr lang="en-US" dirty="0">
                <a:latin typeface="Consolas" panose="020B0609020204030204" pitchFamily="49" charset="0"/>
                <a:cs typeface="Consolas" panose="020B0609020204030204" pitchFamily="49" charset="0"/>
              </a:rPr>
              <a:t>(…)</a:t>
            </a:r>
          </a:p>
        </p:txBody>
      </p:sp>
      <p:sp>
        <p:nvSpPr>
          <p:cNvPr id="7" name="TextBox 6"/>
          <p:cNvSpPr txBox="1"/>
          <p:nvPr/>
        </p:nvSpPr>
        <p:spPr>
          <a:xfrm rot="19512593">
            <a:off x="5125326" y="1792441"/>
            <a:ext cx="2753280" cy="923330"/>
          </a:xfrm>
          <a:prstGeom prst="rect">
            <a:avLst/>
          </a:prstGeom>
          <a:solidFill>
            <a:srgbClr val="FFC000"/>
          </a:solidFill>
        </p:spPr>
        <p:txBody>
          <a:bodyPr wrap="square" rtlCol="0">
            <a:spAutoFit/>
          </a:bodyPr>
          <a:lstStyle/>
          <a:p>
            <a:r>
              <a:rPr lang="en-US" dirty="0"/>
              <a:t>We will use in this course but </a:t>
            </a:r>
            <a:r>
              <a:rPr lang="en-US" dirty="0" err="1"/>
              <a:t>pg</a:t>
            </a:r>
            <a:r>
              <a:rPr lang="en-US" dirty="0"/>
              <a:t> 45 of the book has the </a:t>
            </a:r>
            <a:r>
              <a:rPr lang="en-US" dirty="0" err="1"/>
              <a:t>qdap</a:t>
            </a:r>
            <a:r>
              <a:rPr lang="en-US" dirty="0"/>
              <a:t> option</a:t>
            </a:r>
          </a:p>
        </p:txBody>
      </p:sp>
      <p:sp>
        <p:nvSpPr>
          <p:cNvPr id="11" name="TextBox 10"/>
          <p:cNvSpPr txBox="1"/>
          <p:nvPr/>
        </p:nvSpPr>
        <p:spPr>
          <a:xfrm>
            <a:off x="268015" y="3121573"/>
            <a:ext cx="8623738" cy="2031325"/>
          </a:xfrm>
          <a:prstGeom prst="rect">
            <a:avLst/>
          </a:prstGeom>
          <a:noFill/>
        </p:spPr>
        <p:txBody>
          <a:bodyPr wrap="square" rtlCol="0">
            <a:spAutoFit/>
          </a:bodyPr>
          <a:lstStyle/>
          <a:p>
            <a:pPr marL="342900" indent="-342900">
              <a:buFont typeface="+mj-lt"/>
              <a:buAutoNum type="arabicPeriod"/>
            </a:pPr>
            <a:r>
              <a:rPr lang="en-US" dirty="0"/>
              <a:t>Check the terms</a:t>
            </a:r>
          </a:p>
          <a:p>
            <a:pPr marL="342900" indent="-342900">
              <a:buFont typeface="+mj-lt"/>
              <a:buAutoNum type="arabicPeriod"/>
            </a:pPr>
            <a:endParaRPr lang="en-US" dirty="0"/>
          </a:p>
          <a:p>
            <a:pPr marL="342900" indent="-342900">
              <a:buFont typeface="+mj-lt"/>
              <a:buAutoNum type="arabicPeriod"/>
            </a:pPr>
            <a:r>
              <a:rPr lang="en-US" dirty="0"/>
              <a:t>Identify the suggestions</a:t>
            </a:r>
          </a:p>
          <a:p>
            <a:pPr marL="342900" indent="-342900">
              <a:buFont typeface="+mj-lt"/>
              <a:buAutoNum type="arabicPeriod"/>
            </a:pPr>
            <a:endParaRPr lang="en-US" dirty="0"/>
          </a:p>
          <a:p>
            <a:pPr marL="342900" indent="-342900">
              <a:buFont typeface="+mj-lt"/>
              <a:buAutoNum type="arabicPeriod"/>
            </a:pPr>
            <a:r>
              <a:rPr lang="en-US" dirty="0"/>
              <a:t>Organize the suggestions into a lexicon </a:t>
            </a:r>
          </a:p>
          <a:p>
            <a:pPr marL="342900" indent="-342900">
              <a:buFont typeface="+mj-lt"/>
              <a:buAutoNum type="arabicPeriod"/>
            </a:pPr>
            <a:endParaRPr lang="en-US" dirty="0"/>
          </a:p>
          <a:p>
            <a:pPr marL="342900" indent="-342900">
              <a:buFont typeface="+mj-lt"/>
              <a:buAutoNum type="arabicPeriod"/>
            </a:pPr>
            <a:r>
              <a:rPr lang="en-US" dirty="0"/>
              <a:t>Use a global substitution (</a:t>
            </a:r>
            <a:r>
              <a:rPr lang="en-US" dirty="0" err="1"/>
              <a:t>gsub</a:t>
            </a:r>
            <a:r>
              <a:rPr lang="en-US" dirty="0"/>
              <a:t>) to correct identified misspellings</a:t>
            </a:r>
          </a:p>
        </p:txBody>
      </p:sp>
      <p:sp>
        <p:nvSpPr>
          <p:cNvPr id="12" name="Rectangle 11">
            <a:extLst>
              <a:ext uri="{FF2B5EF4-FFF2-40B4-BE49-F238E27FC236}">
                <a16:creationId xmlns:a16="http://schemas.microsoft.com/office/drawing/2014/main" id="{CE6549BB-6AF5-468A-8D72-A45EED7452EF}"/>
              </a:ext>
            </a:extLst>
          </p:cNvPr>
          <p:cNvSpPr/>
          <p:nvPr/>
        </p:nvSpPr>
        <p:spPr>
          <a:xfrm>
            <a:off x="228600" y="5455587"/>
            <a:ext cx="8686800" cy="47225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chemeClr val="bg1"/>
                </a:solidFill>
              </a:rPr>
              <a:t>Still uses the benefit of </a:t>
            </a:r>
            <a:r>
              <a:rPr lang="en-US" dirty="0" err="1">
                <a:solidFill>
                  <a:schemeClr val="bg1"/>
                </a:solidFill>
              </a:rPr>
              <a:t>hunspell</a:t>
            </a:r>
            <a:r>
              <a:rPr lang="en-US" dirty="0">
                <a:solidFill>
                  <a:schemeClr val="bg1"/>
                </a:solidFill>
              </a:rPr>
              <a:t> but is easier to interact with.  </a:t>
            </a:r>
          </a:p>
        </p:txBody>
      </p:sp>
      <p:cxnSp>
        <p:nvCxnSpPr>
          <p:cNvPr id="10" name="Straight Connector 9">
            <a:extLst>
              <a:ext uri="{FF2B5EF4-FFF2-40B4-BE49-F238E27FC236}">
                <a16:creationId xmlns:a16="http://schemas.microsoft.com/office/drawing/2014/main" id="{1E1D199A-FC2C-014D-961F-D31B0E03CD8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1A832B3-A5A1-694E-A5A4-7A7B7724832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83546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6/3/20</a:t>
            </a:fld>
            <a:endParaRPr lang="en-US"/>
          </a:p>
        </p:txBody>
      </p:sp>
      <p:sp>
        <p:nvSpPr>
          <p:cNvPr id="3" name="Title 2"/>
          <p:cNvSpPr>
            <a:spLocks noGrp="1"/>
          </p:cNvSpPr>
          <p:nvPr>
            <p:ph type="title"/>
          </p:nvPr>
        </p:nvSpPr>
        <p:spPr>
          <a:xfrm>
            <a:off x="0" y="318234"/>
            <a:ext cx="8515350" cy="591477"/>
          </a:xfrm>
        </p:spPr>
        <p:txBody>
          <a:bodyPr/>
          <a:lstStyle/>
          <a:p>
            <a:r>
              <a:rPr lang="en-US" dirty="0"/>
              <a:t>Too much coffee!</a:t>
            </a:r>
            <a:r>
              <a:rPr lang="en-US" b="1" dirty="0"/>
              <a:t> Open </a:t>
            </a:r>
            <a:r>
              <a:rPr lang="en-US" dirty="0"/>
              <a:t>﻿</a:t>
            </a:r>
            <a:r>
              <a:rPr lang="en-US" dirty="0" err="1"/>
              <a:t>F_spellCheck_examples.R</a:t>
            </a:r>
            <a:br>
              <a:rPr lang="en-US" dirty="0"/>
            </a:b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25</a:t>
            </a:fld>
            <a:endParaRPr lang="en-US"/>
          </a:p>
        </p:txBody>
      </p:sp>
      <p:sp>
        <p:nvSpPr>
          <p:cNvPr id="7" name="Footer Placeholder 5">
            <a:extLst>
              <a:ext uri="{FF2B5EF4-FFF2-40B4-BE49-F238E27FC236}">
                <a16:creationId xmlns:a16="http://schemas.microsoft.com/office/drawing/2014/main" id="{6949CF44-33B9-4197-A954-AA48AD0D1CA2}"/>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9" name="Rectangle 8">
            <a:extLst>
              <a:ext uri="{FF2B5EF4-FFF2-40B4-BE49-F238E27FC236}">
                <a16:creationId xmlns:a16="http://schemas.microsoft.com/office/drawing/2014/main" id="{CE6549BB-6AF5-468A-8D72-A45EED7452EF}"/>
              </a:ext>
            </a:extLst>
          </p:cNvPr>
          <p:cNvSpPr/>
          <p:nvPr/>
        </p:nvSpPr>
        <p:spPr>
          <a:xfrm>
            <a:off x="228600" y="1193632"/>
            <a:ext cx="8686800" cy="4617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Learning Outcome: Identify and correct misspelled words in a text vector.</a:t>
            </a:r>
          </a:p>
        </p:txBody>
      </p:sp>
      <p:pic>
        <p:nvPicPr>
          <p:cNvPr id="5122" name="Picture 2" descr="Image result for too much coffee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6278" y="1725097"/>
            <a:ext cx="2131444" cy="353393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E27EE9E3-0DA6-7D46-9D6B-C8A5EBC2646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41BA0E9-D4C1-2B41-9C2A-AF768E5CB01D}"/>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51352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6/3/20</a:t>
            </a:fld>
            <a:endParaRPr lang="en-US"/>
          </a:p>
        </p:txBody>
      </p:sp>
      <p:sp>
        <p:nvSpPr>
          <p:cNvPr id="3" name="Title 2"/>
          <p:cNvSpPr>
            <a:spLocks noGrp="1"/>
          </p:cNvSpPr>
          <p:nvPr>
            <p:ph type="title"/>
          </p:nvPr>
        </p:nvSpPr>
        <p:spPr/>
        <p:txBody>
          <a:bodyPr/>
          <a:lstStyle/>
          <a:p>
            <a:r>
              <a:rPr lang="en-US" dirty="0"/>
              <a:t>Remember This?</a:t>
            </a:r>
          </a:p>
        </p:txBody>
      </p:sp>
      <p:sp>
        <p:nvSpPr>
          <p:cNvPr id="4" name="Slide Number Placeholder 3"/>
          <p:cNvSpPr>
            <a:spLocks noGrp="1"/>
          </p:cNvSpPr>
          <p:nvPr>
            <p:ph type="sldNum" sz="quarter" idx="12"/>
          </p:nvPr>
        </p:nvSpPr>
        <p:spPr/>
        <p:txBody>
          <a:bodyPr/>
          <a:lstStyle/>
          <a:p>
            <a:fld id="{37290FF7-652B-4475-AEAB-8B1A5D23AE09}" type="slidenum">
              <a:rPr lang="en-US" smtClean="0"/>
              <a:t>26</a:t>
            </a:fld>
            <a:endParaRPr lang="en-US"/>
          </a:p>
        </p:txBody>
      </p:sp>
      <p:pic>
        <p:nvPicPr>
          <p:cNvPr id="6" name="Picture 5"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2266475" y="1025394"/>
            <a:ext cx="4111773" cy="5235760"/>
          </a:xfrm>
          <a:prstGeom prst="rect">
            <a:avLst/>
          </a:prstGeom>
        </p:spPr>
      </p:pic>
      <p:pic>
        <p:nvPicPr>
          <p:cNvPr id="7" name="Picture 6"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r="83302"/>
          <a:stretch/>
        </p:blipFill>
        <p:spPr>
          <a:xfrm>
            <a:off x="6019620" y="907300"/>
            <a:ext cx="815619" cy="5235760"/>
          </a:xfrm>
          <a:prstGeom prst="rect">
            <a:avLst/>
          </a:prstGeom>
        </p:spPr>
      </p:pic>
      <p:sp>
        <p:nvSpPr>
          <p:cNvPr id="8" name="Footer Placeholder 5">
            <a:extLst>
              <a:ext uri="{FF2B5EF4-FFF2-40B4-BE49-F238E27FC236}">
                <a16:creationId xmlns:a16="http://schemas.microsoft.com/office/drawing/2014/main" id="{AAE624F4-3542-452F-9780-DCF4116ECC4E}"/>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9" name="Straight Connector 8">
            <a:extLst>
              <a:ext uri="{FF2B5EF4-FFF2-40B4-BE49-F238E27FC236}">
                <a16:creationId xmlns:a16="http://schemas.microsoft.com/office/drawing/2014/main" id="{280AF753-6A2F-0B4F-98DD-526E39EBEF7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4A7AF44-8B20-7B47-8123-3E71C834AC2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8731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6/3/20</a:t>
            </a:fld>
            <a:endParaRPr lang="en-US"/>
          </a:p>
        </p:txBody>
      </p:sp>
      <p:sp>
        <p:nvSpPr>
          <p:cNvPr id="3" name="Title 2"/>
          <p:cNvSpPr>
            <a:spLocks noGrp="1"/>
          </p:cNvSpPr>
          <p:nvPr>
            <p:ph type="title"/>
          </p:nvPr>
        </p:nvSpPr>
        <p:spPr/>
        <p:txBody>
          <a:bodyPr/>
          <a:lstStyle/>
          <a:p>
            <a:r>
              <a:rPr lang="en-US" dirty="0"/>
              <a:t>R for Cleaning Steps</a:t>
            </a:r>
          </a:p>
        </p:txBody>
      </p:sp>
      <p:sp>
        <p:nvSpPr>
          <p:cNvPr id="4" name="Slide Number Placeholder 3"/>
          <p:cNvSpPr>
            <a:spLocks noGrp="1"/>
          </p:cNvSpPr>
          <p:nvPr>
            <p:ph type="sldNum" sz="quarter" idx="12"/>
          </p:nvPr>
        </p:nvSpPr>
        <p:spPr/>
        <p:txBody>
          <a:bodyPr/>
          <a:lstStyle/>
          <a:p>
            <a:fld id="{37290FF7-652B-4475-AEAB-8B1A5D23AE09}" type="slidenum">
              <a:rPr lang="en-US" smtClean="0"/>
              <a:t>27</a:t>
            </a:fld>
            <a:endParaRPr lang="en-US"/>
          </a:p>
        </p:txBody>
      </p:sp>
      <p:sp>
        <p:nvSpPr>
          <p:cNvPr id="8" name="TextBox 7"/>
          <p:cNvSpPr txBox="1"/>
          <p:nvPr/>
        </p:nvSpPr>
        <p:spPr>
          <a:xfrm>
            <a:off x="2943038" y="3989900"/>
            <a:ext cx="506870"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articles</a:t>
            </a:r>
          </a:p>
        </p:txBody>
      </p:sp>
      <p:sp>
        <p:nvSpPr>
          <p:cNvPr id="9" name="TextBox 8"/>
          <p:cNvSpPr txBox="1"/>
          <p:nvPr/>
        </p:nvSpPr>
        <p:spPr>
          <a:xfrm>
            <a:off x="1301053" y="3765264"/>
            <a:ext cx="435476" cy="213597"/>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blogs</a:t>
            </a:r>
          </a:p>
        </p:txBody>
      </p:sp>
      <p:sp>
        <p:nvSpPr>
          <p:cNvPr id="10" name="TextBox 9"/>
          <p:cNvSpPr txBox="1"/>
          <p:nvPr/>
        </p:nvSpPr>
        <p:spPr>
          <a:xfrm>
            <a:off x="1733358" y="4053940"/>
            <a:ext cx="529312"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reviews</a:t>
            </a:r>
          </a:p>
        </p:txBody>
      </p:sp>
      <p:grpSp>
        <p:nvGrpSpPr>
          <p:cNvPr id="12" name="Group 11"/>
          <p:cNvGrpSpPr/>
          <p:nvPr/>
        </p:nvGrpSpPr>
        <p:grpSpPr>
          <a:xfrm>
            <a:off x="905770" y="2812253"/>
            <a:ext cx="1493520" cy="1706896"/>
            <a:chOff x="472107" y="1985837"/>
            <a:chExt cx="1493520" cy="1706896"/>
          </a:xfrm>
        </p:grpSpPr>
        <p:sp>
          <p:nvSpPr>
            <p:cNvPr id="13" name="Chevron 12"/>
            <p:cNvSpPr/>
            <p:nvPr/>
          </p:nvSpPr>
          <p:spPr>
            <a:xfrm>
              <a:off x="47210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14" name="Chevron 13"/>
            <p:cNvSpPr/>
            <p:nvPr/>
          </p:nvSpPr>
          <p:spPr>
            <a:xfrm>
              <a:off x="107154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pic>
          <p:nvPicPr>
            <p:cNvPr id="15" name="Picture 14" descr="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706" y="2373562"/>
              <a:ext cx="1205351" cy="914400"/>
            </a:xfrm>
            <a:prstGeom prst="rect">
              <a:avLst/>
            </a:prstGeom>
          </p:spPr>
        </p:pic>
      </p:grpSp>
      <p:grpSp>
        <p:nvGrpSpPr>
          <p:cNvPr id="16" name="Group 15"/>
          <p:cNvGrpSpPr/>
          <p:nvPr/>
        </p:nvGrpSpPr>
        <p:grpSpPr>
          <a:xfrm>
            <a:off x="2482076" y="1266745"/>
            <a:ext cx="4122706" cy="1200329"/>
            <a:chOff x="3169647" y="752374"/>
            <a:chExt cx="4122706" cy="1200329"/>
          </a:xfrm>
        </p:grpSpPr>
        <p:sp>
          <p:nvSpPr>
            <p:cNvPr id="17" name="TextBox 16"/>
            <p:cNvSpPr txBox="1"/>
            <p:nvPr/>
          </p:nvSpPr>
          <p:spPr>
            <a:xfrm>
              <a:off x="3373473" y="752374"/>
              <a:ext cx="3918880" cy="1200329"/>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Tomorrow I’m going to have a nice glass of Chardonnay and wind down with a good book in the corner of the county :-)</a:t>
              </a:r>
            </a:p>
          </p:txBody>
        </p:sp>
        <p:pic>
          <p:nvPicPr>
            <p:cNvPr id="18" name="Picture 17"/>
            <p:cNvPicPr>
              <a:picLocks noChangeAspect="1"/>
            </p:cNvPicPr>
            <p:nvPr/>
          </p:nvPicPr>
          <p:blipFill>
            <a:blip r:embed="rId3"/>
            <a:stretch>
              <a:fillRect/>
            </a:stretch>
          </p:blipFill>
          <p:spPr>
            <a:xfrm>
              <a:off x="3169647" y="860461"/>
              <a:ext cx="274246" cy="222963"/>
            </a:xfrm>
            <a:prstGeom prst="rect">
              <a:avLst/>
            </a:prstGeom>
          </p:spPr>
        </p:pic>
      </p:grpSp>
      <p:grpSp>
        <p:nvGrpSpPr>
          <p:cNvPr id="19" name="Group 18"/>
          <p:cNvGrpSpPr/>
          <p:nvPr/>
        </p:nvGrpSpPr>
        <p:grpSpPr>
          <a:xfrm>
            <a:off x="2692467" y="2650812"/>
            <a:ext cx="3701924" cy="2292663"/>
            <a:chOff x="3770719" y="1952703"/>
            <a:chExt cx="2443298" cy="1515429"/>
          </a:xfrm>
        </p:grpSpPr>
        <p:sp>
          <p:nvSpPr>
            <p:cNvPr id="20" name="Down Arrow 19"/>
            <p:cNvSpPr/>
            <p:nvPr/>
          </p:nvSpPr>
          <p:spPr>
            <a:xfrm>
              <a:off x="4764720" y="1952703"/>
              <a:ext cx="415220" cy="1515429"/>
            </a:xfrm>
            <a:prstGeom prst="downArrow">
              <a:avLst/>
            </a:prstGeom>
            <a:solidFill>
              <a:srgbClr val="A6A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1" name="TextBox 20"/>
            <p:cNvSpPr txBox="1"/>
            <p:nvPr/>
          </p:nvSpPr>
          <p:spPr>
            <a:xfrm>
              <a:off x="3770719" y="2125642"/>
              <a:ext cx="2443298" cy="1169551"/>
            </a:xfrm>
            <a:prstGeom prst="rect">
              <a:avLst/>
            </a:prstGeom>
            <a:noFill/>
          </p:spPr>
          <p:txBody>
            <a:bodyPr wrap="none" rtlCol="0">
              <a:spAutoFit/>
            </a:bodyPr>
            <a:lstStyle/>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Punctuation</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extra white space</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Numbers</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Make Lower Case</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“stop” words</a:t>
              </a:r>
            </a:p>
          </p:txBody>
        </p:sp>
      </p:grpSp>
      <p:grpSp>
        <p:nvGrpSpPr>
          <p:cNvPr id="22" name="Group 21"/>
          <p:cNvGrpSpPr/>
          <p:nvPr/>
        </p:nvGrpSpPr>
        <p:grpSpPr>
          <a:xfrm>
            <a:off x="2482076" y="4989331"/>
            <a:ext cx="4122706" cy="923330"/>
            <a:chOff x="3169647" y="752374"/>
            <a:chExt cx="4122706" cy="923330"/>
          </a:xfrm>
        </p:grpSpPr>
        <p:sp>
          <p:nvSpPr>
            <p:cNvPr id="23" name="TextBox 22"/>
            <p:cNvSpPr txBox="1"/>
            <p:nvPr/>
          </p:nvSpPr>
          <p:spPr>
            <a:xfrm>
              <a:off x="3373473" y="752374"/>
              <a:ext cx="3918880" cy="923330"/>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tomorrow going nice glass chardonnay wind down good book corner county</a:t>
              </a:r>
            </a:p>
          </p:txBody>
        </p:sp>
        <p:pic>
          <p:nvPicPr>
            <p:cNvPr id="24" name="Picture 23"/>
            <p:cNvPicPr>
              <a:picLocks noChangeAspect="1"/>
            </p:cNvPicPr>
            <p:nvPr/>
          </p:nvPicPr>
          <p:blipFill>
            <a:blip r:embed="rId3"/>
            <a:stretch>
              <a:fillRect/>
            </a:stretch>
          </p:blipFill>
          <p:spPr>
            <a:xfrm>
              <a:off x="3169647" y="860461"/>
              <a:ext cx="274246" cy="222963"/>
            </a:xfrm>
            <a:prstGeom prst="rect">
              <a:avLst/>
            </a:prstGeom>
          </p:spPr>
        </p:pic>
      </p:grpSp>
      <p:sp>
        <p:nvSpPr>
          <p:cNvPr id="25" name="Footer Placeholder 5">
            <a:extLst>
              <a:ext uri="{FF2B5EF4-FFF2-40B4-BE49-F238E27FC236}">
                <a16:creationId xmlns:a16="http://schemas.microsoft.com/office/drawing/2014/main" id="{8279A3C4-4FE8-46C3-9F6D-C09A2A21BD3D}"/>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26" name="Straight Connector 25">
            <a:extLst>
              <a:ext uri="{FF2B5EF4-FFF2-40B4-BE49-F238E27FC236}">
                <a16:creationId xmlns:a16="http://schemas.microsoft.com/office/drawing/2014/main" id="{86CE416D-5AC6-2546-9C37-78DD095B6BF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CFFB654-64EE-6D4F-9E8B-3A1F9FB1297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3353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6/3/20</a:t>
            </a:fld>
            <a:endParaRPr lang="en-US"/>
          </a:p>
        </p:txBody>
      </p:sp>
      <p:sp>
        <p:nvSpPr>
          <p:cNvPr id="3" name="Title 2"/>
          <p:cNvSpPr>
            <a:spLocks noGrp="1"/>
          </p:cNvSpPr>
          <p:nvPr>
            <p:ph type="title"/>
          </p:nvPr>
        </p:nvSpPr>
        <p:spPr/>
        <p:txBody>
          <a:bodyPr/>
          <a:lstStyle/>
          <a:p>
            <a:r>
              <a:rPr lang="en-US" dirty="0"/>
              <a:t>Bag of Words “Lebron James hit a tough shot.</a:t>
            </a:r>
          </a:p>
        </p:txBody>
      </p:sp>
      <p:sp>
        <p:nvSpPr>
          <p:cNvPr id="4" name="Slide Number Placeholder 3"/>
          <p:cNvSpPr>
            <a:spLocks noGrp="1"/>
          </p:cNvSpPr>
          <p:nvPr>
            <p:ph type="sldNum" sz="quarter" idx="12"/>
          </p:nvPr>
        </p:nvSpPr>
        <p:spPr/>
        <p:txBody>
          <a:bodyPr/>
          <a:lstStyle/>
          <a:p>
            <a:fld id="{37290FF7-652B-4475-AEAB-8B1A5D23AE09}" type="slidenum">
              <a:rPr lang="en-US" smtClean="0"/>
              <a:t>28</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grpSp>
        <p:nvGrpSpPr>
          <p:cNvPr id="7" name="Group 6"/>
          <p:cNvGrpSpPr/>
          <p:nvPr/>
        </p:nvGrpSpPr>
        <p:grpSpPr>
          <a:xfrm>
            <a:off x="1049382" y="1546428"/>
            <a:ext cx="2671949" cy="3203120"/>
            <a:chOff x="5400674" y="2417128"/>
            <a:chExt cx="2671949" cy="3203120"/>
          </a:xfrm>
        </p:grpSpPr>
        <p:pic>
          <p:nvPicPr>
            <p:cNvPr id="8" name="Picture 2" descr="Image result for bag clipart transpar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0674" y="2417128"/>
              <a:ext cx="2671949" cy="32031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rot="20129474">
              <a:off x="5911705" y="3593334"/>
              <a:ext cx="830997" cy="369332"/>
            </a:xfrm>
            <a:prstGeom prst="rect">
              <a:avLst/>
            </a:prstGeom>
            <a:noFill/>
          </p:spPr>
          <p:txBody>
            <a:bodyPr wrap="none" rtlCol="0">
              <a:spAutoFit/>
            </a:bodyPr>
            <a:lstStyle/>
            <a:p>
              <a:pPr defTabSz="457200"/>
              <a:r>
                <a:rPr lang="en-US" sz="1800" kern="1200" dirty="0" err="1">
                  <a:solidFill>
                    <a:srgbClr val="F09511"/>
                  </a:solidFill>
                  <a:latin typeface="+mj-lt"/>
                  <a:ea typeface="Arial Unicode MS" panose="020B0604020202020204" pitchFamily="34" charset="-128"/>
                  <a:cs typeface="Arial Unicode MS" panose="020B0604020202020204" pitchFamily="34" charset="-128"/>
                </a:rPr>
                <a:t>Lebron</a:t>
              </a:r>
              <a:endParaRPr lang="en-US" sz="1800" kern="1200" dirty="0">
                <a:solidFill>
                  <a:srgbClr val="F09511"/>
                </a:solidFill>
                <a:latin typeface="+mj-lt"/>
                <a:ea typeface="Arial Unicode MS" panose="020B0604020202020204" pitchFamily="34" charset="-128"/>
                <a:cs typeface="Arial Unicode MS" panose="020B0604020202020204" pitchFamily="34" charset="-128"/>
              </a:endParaRPr>
            </a:p>
          </p:txBody>
        </p:sp>
        <p:sp>
          <p:nvSpPr>
            <p:cNvPr id="10" name="TextBox 9"/>
            <p:cNvSpPr txBox="1"/>
            <p:nvPr/>
          </p:nvSpPr>
          <p:spPr>
            <a:xfrm rot="4404405">
              <a:off x="6874733" y="3807108"/>
              <a:ext cx="752129"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James</a:t>
              </a:r>
            </a:p>
          </p:txBody>
        </p:sp>
        <p:sp>
          <p:nvSpPr>
            <p:cNvPr id="11" name="TextBox 10"/>
            <p:cNvSpPr txBox="1"/>
            <p:nvPr/>
          </p:nvSpPr>
          <p:spPr>
            <a:xfrm>
              <a:off x="6663996" y="4440420"/>
              <a:ext cx="727443"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tough</a:t>
              </a:r>
            </a:p>
          </p:txBody>
        </p:sp>
        <p:sp>
          <p:nvSpPr>
            <p:cNvPr id="12" name="TextBox 11"/>
            <p:cNvSpPr txBox="1"/>
            <p:nvPr/>
          </p:nvSpPr>
          <p:spPr>
            <a:xfrm rot="20938315">
              <a:off x="6431521" y="4120545"/>
              <a:ext cx="428322"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hit</a:t>
              </a:r>
            </a:p>
          </p:txBody>
        </p:sp>
        <p:sp>
          <p:nvSpPr>
            <p:cNvPr id="13" name="TextBox 12"/>
            <p:cNvSpPr txBox="1"/>
            <p:nvPr/>
          </p:nvSpPr>
          <p:spPr>
            <a:xfrm>
              <a:off x="6663027" y="3762674"/>
              <a:ext cx="386234" cy="369332"/>
            </a:xfrm>
            <a:prstGeom prst="rect">
              <a:avLst/>
            </a:prstGeom>
            <a:noFill/>
          </p:spPr>
          <p:txBody>
            <a:bodyPr wrap="squar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a</a:t>
              </a:r>
            </a:p>
          </p:txBody>
        </p:sp>
        <p:sp>
          <p:nvSpPr>
            <p:cNvPr id="14" name="TextBox 13"/>
            <p:cNvSpPr txBox="1"/>
            <p:nvPr/>
          </p:nvSpPr>
          <p:spPr>
            <a:xfrm rot="1236002">
              <a:off x="6011147" y="4721185"/>
              <a:ext cx="590226"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shot</a:t>
              </a:r>
            </a:p>
          </p:txBody>
        </p:sp>
      </p:grpSp>
      <p:sp>
        <p:nvSpPr>
          <p:cNvPr id="15" name="Rectangle 14"/>
          <p:cNvSpPr/>
          <p:nvPr/>
        </p:nvSpPr>
        <p:spPr>
          <a:xfrm>
            <a:off x="301671" y="1096219"/>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Bag of Words</a:t>
            </a:r>
          </a:p>
        </p:txBody>
      </p:sp>
      <p:cxnSp>
        <p:nvCxnSpPr>
          <p:cNvPr id="17" name="Straight Connector 16"/>
          <p:cNvCxnSpPr/>
          <p:nvPr/>
        </p:nvCxnSpPr>
        <p:spPr>
          <a:xfrm>
            <a:off x="4587766" y="1523694"/>
            <a:ext cx="0" cy="36260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598895" y="2154314"/>
            <a:ext cx="4545106" cy="2277547"/>
          </a:xfrm>
          <a:prstGeom prst="rect">
            <a:avLst/>
          </a:prstGeom>
          <a:noFill/>
        </p:spPr>
        <p:txBody>
          <a:bodyPr wrap="square" rtlCol="0">
            <a:spAutoFit/>
          </a:bodyPr>
          <a:lstStyle/>
          <a:p>
            <a:r>
              <a:rPr lang="en-US" sz="1600" dirty="0"/>
              <a:t>Example Text Changes:</a:t>
            </a:r>
          </a:p>
          <a:p>
            <a:pPr marL="742950" lvl="1" indent="-285750">
              <a:buFont typeface="Arial" panose="020B0604020202020204" pitchFamily="34" charset="0"/>
              <a:buChar char="•"/>
            </a:pPr>
            <a:r>
              <a:rPr lang="en-US" sz="1600" b="1" dirty="0"/>
              <a:t>Capitalization</a:t>
            </a:r>
          </a:p>
          <a:p>
            <a:pPr marL="1200150" lvl="2" indent="-285750">
              <a:buFont typeface="Arial" panose="020B0604020202020204" pitchFamily="34" charset="0"/>
              <a:buChar char="•"/>
            </a:pPr>
            <a:r>
              <a:rPr lang="en-US" sz="1600" dirty="0"/>
              <a:t>Coffee = coffee</a:t>
            </a:r>
          </a:p>
          <a:p>
            <a:pPr marL="742950" lvl="1" indent="-285750">
              <a:buFont typeface="Arial" panose="020B0604020202020204" pitchFamily="34" charset="0"/>
              <a:buChar char="•"/>
            </a:pPr>
            <a:r>
              <a:rPr lang="en-US" sz="1600" b="1" dirty="0"/>
              <a:t>Punctuation</a:t>
            </a:r>
          </a:p>
          <a:p>
            <a:pPr marL="1200150" lvl="2" indent="-285750">
              <a:buFont typeface="Arial" panose="020B0604020202020204" pitchFamily="34" charset="0"/>
              <a:buChar char="•"/>
            </a:pPr>
            <a:r>
              <a:rPr lang="en-US" sz="1600" dirty="0"/>
              <a:t>shot. = shot</a:t>
            </a:r>
          </a:p>
          <a:p>
            <a:pPr marL="742950" lvl="1" indent="-285750">
              <a:buFont typeface="Arial" panose="020B0604020202020204" pitchFamily="34" charset="0"/>
              <a:buChar char="•"/>
            </a:pPr>
            <a:r>
              <a:rPr lang="en-US" sz="1600" b="1" dirty="0"/>
              <a:t>Numbers</a:t>
            </a:r>
          </a:p>
          <a:p>
            <a:pPr marL="1200150" lvl="2" indent="-285750">
              <a:buFont typeface="Arial" panose="020B0604020202020204" pitchFamily="34" charset="0"/>
              <a:buChar char="•"/>
            </a:pPr>
            <a:r>
              <a:rPr lang="en-US" sz="1600" dirty="0"/>
              <a:t>One = 1 </a:t>
            </a:r>
            <a:r>
              <a:rPr lang="en-US" sz="1600" i="1" dirty="0"/>
              <a:t>or removed</a:t>
            </a:r>
          </a:p>
          <a:p>
            <a:pPr marL="742950" lvl="1" indent="-285750">
              <a:buFont typeface="Arial" panose="020B0604020202020204" pitchFamily="34" charset="0"/>
              <a:buChar char="•"/>
            </a:pPr>
            <a:r>
              <a:rPr lang="en-US" sz="1600" b="1" dirty="0" err="1"/>
              <a:t>Stopwords</a:t>
            </a:r>
            <a:endParaRPr lang="en-US" sz="1600" b="1" dirty="0"/>
          </a:p>
          <a:p>
            <a:pPr marL="868363" lvl="2" indent="-93663">
              <a:buFont typeface="Arial" panose="020B0604020202020204" pitchFamily="34" charset="0"/>
              <a:buChar char="•"/>
            </a:pPr>
            <a:r>
              <a:rPr lang="en-US" sz="1400" dirty="0"/>
              <a:t>Remove non-informative terms </a:t>
            </a:r>
            <a:r>
              <a:rPr lang="en-US" sz="1400" dirty="0" err="1"/>
              <a:t>ie</a:t>
            </a:r>
            <a:r>
              <a:rPr lang="en-US" sz="1400" dirty="0"/>
              <a:t> “and” “the”</a:t>
            </a:r>
          </a:p>
        </p:txBody>
      </p:sp>
      <p:sp>
        <p:nvSpPr>
          <p:cNvPr id="20" name="Rectangle 19"/>
          <p:cNvSpPr/>
          <p:nvPr/>
        </p:nvSpPr>
        <p:spPr>
          <a:xfrm>
            <a:off x="4663464" y="1106729"/>
            <a:ext cx="4243387" cy="8583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Information is extracted based on frequency or weighting.  Steps are taken to aid aggregation.</a:t>
            </a:r>
          </a:p>
        </p:txBody>
      </p:sp>
      <p:cxnSp>
        <p:nvCxnSpPr>
          <p:cNvPr id="19" name="Straight Connector 18">
            <a:extLst>
              <a:ext uri="{FF2B5EF4-FFF2-40B4-BE49-F238E27FC236}">
                <a16:creationId xmlns:a16="http://schemas.microsoft.com/office/drawing/2014/main" id="{CEB27303-9A8E-0542-BEE6-A3876301640B}"/>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C68C51E-FC2D-5E46-812A-FE6A7ECA122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42030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Library TM Functions</a:t>
            </a:r>
          </a:p>
        </p:txBody>
      </p:sp>
      <p:grpSp>
        <p:nvGrpSpPr>
          <p:cNvPr id="7" name="Group 6"/>
          <p:cNvGrpSpPr/>
          <p:nvPr/>
        </p:nvGrpSpPr>
        <p:grpSpPr>
          <a:xfrm>
            <a:off x="397125" y="957699"/>
            <a:ext cx="8122509" cy="805489"/>
            <a:chOff x="397125" y="881880"/>
            <a:chExt cx="8122509" cy="805489"/>
          </a:xfrm>
        </p:grpSpPr>
        <p:sp>
          <p:nvSpPr>
            <p:cNvPr id="9" name="TextBox 8"/>
            <p:cNvSpPr txBox="1"/>
            <p:nvPr/>
          </p:nvSpPr>
          <p:spPr>
            <a:xfrm>
              <a:off x="397125" y="881880"/>
              <a:ext cx="6317999" cy="338554"/>
            </a:xfrm>
            <a:prstGeom prst="rect">
              <a:avLst/>
            </a:prstGeom>
            <a:noFill/>
          </p:spPr>
          <p:txBody>
            <a:bodyPr wrap="square" rtlCol="0">
              <a:spAutoFit/>
            </a:bodyPr>
            <a:lstStyle/>
            <a:p>
              <a:pPr defTabSz="457200"/>
              <a:r>
                <a:rPr lang="en-US" sz="1600" dirty="0" err="1">
                  <a:latin typeface="+mj-lt"/>
                  <a:ea typeface="Arial Unicode MS" panose="020B0604020202020204" pitchFamily="34" charset="-128"/>
                  <a:cs typeface="Arial Unicode MS" panose="020B0604020202020204" pitchFamily="34" charset="-128"/>
                </a:rPr>
                <a:t>VCorpus</a:t>
              </a:r>
              <a:r>
                <a:rPr lang="en-US" sz="1600" dirty="0">
                  <a:latin typeface="+mj-lt"/>
                  <a:ea typeface="Arial Unicode MS" panose="020B0604020202020204" pitchFamily="34" charset="-128"/>
                  <a:cs typeface="Arial Unicode MS" panose="020B0604020202020204" pitchFamily="34" charset="-128"/>
                </a:rPr>
                <a:t> creates a corpus held in memory.</a:t>
              </a:r>
            </a:p>
          </p:txBody>
        </p:sp>
        <p:sp>
          <p:nvSpPr>
            <p:cNvPr id="8" name="Rectangle 7"/>
            <p:cNvSpPr/>
            <p:nvPr/>
          </p:nvSpPr>
          <p:spPr>
            <a:xfrm>
              <a:off x="473842" y="1155940"/>
              <a:ext cx="8045792"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400" kern="1200" dirty="0" err="1">
                  <a:solidFill>
                    <a:schemeClr val="bg1"/>
                  </a:solidFill>
                  <a:latin typeface="Consolas" panose="020B0609020204030204" pitchFamily="49" charset="0"/>
                  <a:cs typeface="Consolas" panose="020B0609020204030204" pitchFamily="49" charset="0"/>
                </a:rPr>
                <a:t>VCorpus</a:t>
              </a:r>
              <a:r>
                <a:rPr lang="en-US" sz="2400" kern="1200" dirty="0">
                  <a:solidFill>
                    <a:schemeClr val="bg1"/>
                  </a:solidFill>
                  <a:latin typeface="Consolas" panose="020B0609020204030204" pitchFamily="49" charset="0"/>
                  <a:cs typeface="Consolas" panose="020B0609020204030204" pitchFamily="49" charset="0"/>
                </a:rPr>
                <a:t>(source)</a:t>
              </a:r>
            </a:p>
          </p:txBody>
        </p:sp>
      </p:grpSp>
      <p:sp>
        <p:nvSpPr>
          <p:cNvPr id="18" name="Rectangle 17"/>
          <p:cNvSpPr/>
          <p:nvPr/>
        </p:nvSpPr>
        <p:spPr>
          <a:xfrm>
            <a:off x="549104" y="5565227"/>
            <a:ext cx="8045792" cy="42566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u="sng" kern="1200" dirty="0">
                <a:solidFill>
                  <a:schemeClr val="bg1"/>
                </a:solidFill>
                <a:latin typeface="+mj-lt"/>
                <a:cs typeface="Arial Unicode MS" panose="020B0604020202020204" pitchFamily="34" charset="-128"/>
              </a:rPr>
              <a:t>Corpus</a:t>
            </a:r>
            <a:r>
              <a:rPr lang="en-US" sz="1600" kern="1200" dirty="0">
                <a:solidFill>
                  <a:schemeClr val="bg1"/>
                </a:solidFill>
                <a:latin typeface="+mj-lt"/>
                <a:cs typeface="Arial Unicode MS" panose="020B0604020202020204" pitchFamily="34" charset="-128"/>
              </a:rPr>
              <a:t>- A collection of documents that analysis will be based on.</a:t>
            </a:r>
          </a:p>
        </p:txBody>
      </p:sp>
      <p:sp>
        <p:nvSpPr>
          <p:cNvPr id="23" name="Date Placeholder 1">
            <a:extLst>
              <a:ext uri="{FF2B5EF4-FFF2-40B4-BE49-F238E27FC236}">
                <a16:creationId xmlns:a16="http://schemas.microsoft.com/office/drawing/2014/main" id="{71BACCBF-8F89-49EE-A943-FD10B64E0D4F}"/>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6/3/20</a:t>
            </a:fld>
            <a:endParaRPr lang="en-US"/>
          </a:p>
        </p:txBody>
      </p:sp>
      <p:sp>
        <p:nvSpPr>
          <p:cNvPr id="24" name="Slide Number Placeholder 3">
            <a:extLst>
              <a:ext uri="{FF2B5EF4-FFF2-40B4-BE49-F238E27FC236}">
                <a16:creationId xmlns:a16="http://schemas.microsoft.com/office/drawing/2014/main" id="{45BFEE4F-2B13-4049-9FF8-6F5FB2CDC1C0}"/>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29</a:t>
            </a:fld>
            <a:endParaRPr lang="en-US"/>
          </a:p>
        </p:txBody>
      </p:sp>
      <p:sp>
        <p:nvSpPr>
          <p:cNvPr id="20" name="Footer Placeholder 5">
            <a:extLst>
              <a:ext uri="{FF2B5EF4-FFF2-40B4-BE49-F238E27FC236}">
                <a16:creationId xmlns:a16="http://schemas.microsoft.com/office/drawing/2014/main" id="{08D36694-2562-4A47-BECE-C24715352601}"/>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 CSCI -96</a:t>
            </a:r>
            <a:endParaRPr lang="en-US" dirty="0"/>
          </a:p>
        </p:txBody>
      </p:sp>
      <p:pic>
        <p:nvPicPr>
          <p:cNvPr id="102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2871" y="3066699"/>
            <a:ext cx="946096" cy="9460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83324" y="1972390"/>
            <a:ext cx="1178015" cy="369332"/>
          </a:xfrm>
          <a:prstGeom prst="rect">
            <a:avLst/>
          </a:prstGeom>
          <a:noFill/>
        </p:spPr>
        <p:txBody>
          <a:bodyPr wrap="none" rtlCol="0">
            <a:spAutoFit/>
          </a:bodyPr>
          <a:lstStyle/>
          <a:p>
            <a:r>
              <a:rPr lang="en-US" b="1" u="sng" dirty="0"/>
              <a:t>Document</a:t>
            </a:r>
          </a:p>
        </p:txBody>
      </p:sp>
      <p:sp>
        <p:nvSpPr>
          <p:cNvPr id="21" name="TextBox 20"/>
          <p:cNvSpPr txBox="1"/>
          <p:nvPr/>
        </p:nvSpPr>
        <p:spPr>
          <a:xfrm>
            <a:off x="3464451" y="1972390"/>
            <a:ext cx="843501" cy="369332"/>
          </a:xfrm>
          <a:prstGeom prst="rect">
            <a:avLst/>
          </a:prstGeom>
          <a:noFill/>
        </p:spPr>
        <p:txBody>
          <a:bodyPr wrap="none" rtlCol="0">
            <a:spAutoFit/>
          </a:bodyPr>
          <a:lstStyle/>
          <a:p>
            <a:r>
              <a:rPr lang="en-US" b="1" u="sng" dirty="0"/>
              <a:t>Corpus</a:t>
            </a:r>
          </a:p>
        </p:txBody>
      </p:sp>
      <p:sp>
        <p:nvSpPr>
          <p:cNvPr id="22" name="TextBox 21"/>
          <p:cNvSpPr txBox="1"/>
          <p:nvPr/>
        </p:nvSpPr>
        <p:spPr>
          <a:xfrm>
            <a:off x="6609161" y="1972390"/>
            <a:ext cx="949042" cy="369332"/>
          </a:xfrm>
          <a:prstGeom prst="rect">
            <a:avLst/>
          </a:prstGeom>
          <a:noFill/>
        </p:spPr>
        <p:txBody>
          <a:bodyPr wrap="none" rtlCol="0">
            <a:spAutoFit/>
          </a:bodyPr>
          <a:lstStyle/>
          <a:p>
            <a:r>
              <a:rPr lang="en-US" b="1" u="sng" dirty="0"/>
              <a:t>Corpora</a:t>
            </a:r>
          </a:p>
        </p:txBody>
      </p:sp>
      <p:grpSp>
        <p:nvGrpSpPr>
          <p:cNvPr id="31" name="Group 30"/>
          <p:cNvGrpSpPr/>
          <p:nvPr/>
        </p:nvGrpSpPr>
        <p:grpSpPr>
          <a:xfrm>
            <a:off x="3011215" y="2814534"/>
            <a:ext cx="1749972" cy="1450427"/>
            <a:chOff x="3011215" y="2948152"/>
            <a:chExt cx="1749972" cy="1450427"/>
          </a:xfrm>
        </p:grpSpPr>
        <p:grpSp>
          <p:nvGrpSpPr>
            <p:cNvPr id="17" name="Group 16"/>
            <p:cNvGrpSpPr/>
            <p:nvPr/>
          </p:nvGrpSpPr>
          <p:grpSpPr>
            <a:xfrm>
              <a:off x="3040118" y="3078216"/>
              <a:ext cx="1692166" cy="1190298"/>
              <a:chOff x="3066941" y="3042744"/>
              <a:chExt cx="1692166" cy="1190298"/>
            </a:xfrm>
          </p:grpSpPr>
          <p:pic>
            <p:nvPicPr>
              <p:cNvPr id="2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Rounded Rectangle 14"/>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5817477" y="2470319"/>
            <a:ext cx="2523112" cy="2138856"/>
            <a:chOff x="5817477" y="2987565"/>
            <a:chExt cx="2523112" cy="2138856"/>
          </a:xfrm>
        </p:grpSpPr>
        <p:grpSp>
          <p:nvGrpSpPr>
            <p:cNvPr id="34" name="Group 33"/>
            <p:cNvGrpSpPr/>
            <p:nvPr/>
          </p:nvGrpSpPr>
          <p:grpSpPr>
            <a:xfrm>
              <a:off x="5817477" y="2987565"/>
              <a:ext cx="1185670" cy="982717"/>
              <a:chOff x="3011215" y="2948152"/>
              <a:chExt cx="1749972" cy="1450427"/>
            </a:xfrm>
          </p:grpSpPr>
          <p:grpSp>
            <p:nvGrpSpPr>
              <p:cNvPr id="35" name="Group 34"/>
              <p:cNvGrpSpPr/>
              <p:nvPr/>
            </p:nvGrpSpPr>
            <p:grpSpPr>
              <a:xfrm>
                <a:off x="3040118" y="3078216"/>
                <a:ext cx="1692166" cy="1190298"/>
                <a:chOff x="3066941" y="3042744"/>
                <a:chExt cx="1692166" cy="1190298"/>
              </a:xfrm>
            </p:grpSpPr>
            <p:pic>
              <p:nvPicPr>
                <p:cNvPr id="3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Rounded Rectangle 35"/>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7154919" y="2987565"/>
              <a:ext cx="1185670" cy="982717"/>
              <a:chOff x="3011215" y="2948152"/>
              <a:chExt cx="1749972" cy="1450427"/>
            </a:xfrm>
          </p:grpSpPr>
          <p:grpSp>
            <p:nvGrpSpPr>
              <p:cNvPr id="43" name="Group 42"/>
              <p:cNvGrpSpPr/>
              <p:nvPr/>
            </p:nvGrpSpPr>
            <p:grpSpPr>
              <a:xfrm>
                <a:off x="3040118" y="3078216"/>
                <a:ext cx="1692166" cy="1190298"/>
                <a:chOff x="3066941" y="3042744"/>
                <a:chExt cx="1692166" cy="1190298"/>
              </a:xfrm>
            </p:grpSpPr>
            <p:pic>
              <p:nvPicPr>
                <p:cNvPr id="4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Rounded Rectangle 43"/>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7154919" y="4143704"/>
              <a:ext cx="1185670" cy="982717"/>
              <a:chOff x="3011215" y="2948152"/>
              <a:chExt cx="1749972" cy="1450427"/>
            </a:xfrm>
          </p:grpSpPr>
          <p:grpSp>
            <p:nvGrpSpPr>
              <p:cNvPr id="51" name="Group 50"/>
              <p:cNvGrpSpPr/>
              <p:nvPr/>
            </p:nvGrpSpPr>
            <p:grpSpPr>
              <a:xfrm>
                <a:off x="3040118" y="3078216"/>
                <a:ext cx="1692166" cy="1190298"/>
                <a:chOff x="3066941" y="3042744"/>
                <a:chExt cx="1692166" cy="1190298"/>
              </a:xfrm>
            </p:grpSpPr>
            <p:pic>
              <p:nvPicPr>
                <p:cNvPr id="53"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52" name="Rounded Rectangle 51"/>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817477" y="4143704"/>
              <a:ext cx="1185670" cy="982717"/>
              <a:chOff x="3011215" y="2948152"/>
              <a:chExt cx="1749972" cy="1450427"/>
            </a:xfrm>
          </p:grpSpPr>
          <p:grpSp>
            <p:nvGrpSpPr>
              <p:cNvPr id="59" name="Group 58"/>
              <p:cNvGrpSpPr/>
              <p:nvPr/>
            </p:nvGrpSpPr>
            <p:grpSpPr>
              <a:xfrm>
                <a:off x="3040118" y="3078216"/>
                <a:ext cx="1692166" cy="1190298"/>
                <a:chOff x="3066941" y="3042744"/>
                <a:chExt cx="1692166" cy="1190298"/>
              </a:xfrm>
            </p:grpSpPr>
            <p:pic>
              <p:nvPicPr>
                <p:cNvPr id="6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60" name="Rounded Rectangle 59"/>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66" name="Straight Connector 65">
            <a:extLst>
              <a:ext uri="{FF2B5EF4-FFF2-40B4-BE49-F238E27FC236}">
                <a16:creationId xmlns:a16="http://schemas.microsoft.com/office/drawing/2014/main" id="{3EA9CBFC-BB36-FD49-81A5-0192359DEA6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540A4B6-F866-8444-B5A4-786E3A30E184}"/>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9814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6/3/20</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3</a:t>
            </a:fld>
            <a:endParaRPr lang="en-US"/>
          </a:p>
        </p:txBody>
      </p:sp>
      <p:sp>
        <p:nvSpPr>
          <p:cNvPr id="6" name="Title 5"/>
          <p:cNvSpPr>
            <a:spLocks noGrp="1"/>
          </p:cNvSpPr>
          <p:nvPr>
            <p:ph type="title"/>
          </p:nvPr>
        </p:nvSpPr>
        <p:spPr/>
        <p:txBody>
          <a:bodyPr/>
          <a:lstStyle/>
          <a:p>
            <a:r>
              <a:rPr lang="en-US" dirty="0"/>
              <a:t>What is Text Mining?</a:t>
            </a:r>
          </a:p>
        </p:txBody>
      </p:sp>
      <p:pic>
        <p:nvPicPr>
          <p:cNvPr id="8" name="Picture 26"/>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13744"/>
          <a:stretch/>
        </p:blipFill>
        <p:spPr bwMode="auto">
          <a:xfrm>
            <a:off x="3831823" y="2340291"/>
            <a:ext cx="4759371" cy="34014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Before Text Mining</a:t>
            </a:r>
          </a:p>
        </p:txBody>
      </p:sp>
      <p:sp>
        <p:nvSpPr>
          <p:cNvPr id="10" name="Footer Placeholder 5">
            <a:extLst>
              <a:ext uri="{FF2B5EF4-FFF2-40B4-BE49-F238E27FC236}">
                <a16:creationId xmlns:a16="http://schemas.microsoft.com/office/drawing/2014/main" id="{D4420DF6-8293-41CB-8CCD-5A792B910961}"/>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11" name="Straight Connector 10">
            <a:extLst>
              <a:ext uri="{FF2B5EF4-FFF2-40B4-BE49-F238E27FC236}">
                <a16:creationId xmlns:a16="http://schemas.microsoft.com/office/drawing/2014/main" id="{3DD82163-5619-BA41-80E9-51B486E781A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0798A6-2AAC-794A-B49B-FCC13250FFE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60374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Corpora Examples</a:t>
            </a:r>
          </a:p>
        </p:txBody>
      </p:sp>
      <p:sp>
        <p:nvSpPr>
          <p:cNvPr id="23" name="Date Placeholder 1">
            <a:extLst>
              <a:ext uri="{FF2B5EF4-FFF2-40B4-BE49-F238E27FC236}">
                <a16:creationId xmlns:a16="http://schemas.microsoft.com/office/drawing/2014/main" id="{71BACCBF-8F89-49EE-A943-FD10B64E0D4F}"/>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6/3/20</a:t>
            </a:fld>
            <a:endParaRPr lang="en-US"/>
          </a:p>
        </p:txBody>
      </p:sp>
      <p:sp>
        <p:nvSpPr>
          <p:cNvPr id="24" name="Slide Number Placeholder 3">
            <a:extLst>
              <a:ext uri="{FF2B5EF4-FFF2-40B4-BE49-F238E27FC236}">
                <a16:creationId xmlns:a16="http://schemas.microsoft.com/office/drawing/2014/main" id="{45BFEE4F-2B13-4049-9FF8-6F5FB2CDC1C0}"/>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30</a:t>
            </a:fld>
            <a:endParaRPr lang="en-US"/>
          </a:p>
        </p:txBody>
      </p:sp>
      <p:sp>
        <p:nvSpPr>
          <p:cNvPr id="20" name="Footer Placeholder 5">
            <a:extLst>
              <a:ext uri="{FF2B5EF4-FFF2-40B4-BE49-F238E27FC236}">
                <a16:creationId xmlns:a16="http://schemas.microsoft.com/office/drawing/2014/main" id="{08D36694-2562-4A47-BECE-C24715352601}"/>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 CSCI -96</a:t>
            </a:r>
            <a:endParaRPr lang="en-US" dirty="0"/>
          </a:p>
        </p:txBody>
      </p:sp>
      <p:pic>
        <p:nvPicPr>
          <p:cNvPr id="102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0805" y="3201169"/>
            <a:ext cx="946096" cy="9460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92867" y="1098330"/>
            <a:ext cx="881973" cy="369332"/>
          </a:xfrm>
          <a:prstGeom prst="rect">
            <a:avLst/>
          </a:prstGeom>
          <a:noFill/>
        </p:spPr>
        <p:txBody>
          <a:bodyPr wrap="none" rtlCol="0">
            <a:spAutoFit/>
          </a:bodyPr>
          <a:lstStyle/>
          <a:p>
            <a:r>
              <a:rPr lang="en-US" b="1" u="sng" dirty="0"/>
              <a:t>Hamlet</a:t>
            </a:r>
          </a:p>
        </p:txBody>
      </p:sp>
      <p:sp>
        <p:nvSpPr>
          <p:cNvPr id="21" name="TextBox 20"/>
          <p:cNvSpPr txBox="1"/>
          <p:nvPr/>
        </p:nvSpPr>
        <p:spPr>
          <a:xfrm>
            <a:off x="2899675" y="1057989"/>
            <a:ext cx="2424446" cy="369332"/>
          </a:xfrm>
          <a:prstGeom prst="rect">
            <a:avLst/>
          </a:prstGeom>
          <a:noFill/>
        </p:spPr>
        <p:txBody>
          <a:bodyPr wrap="none" rtlCol="0">
            <a:spAutoFit/>
          </a:bodyPr>
          <a:lstStyle/>
          <a:p>
            <a:r>
              <a:rPr lang="en-US" b="1" u="sng" dirty="0"/>
              <a:t>All </a:t>
            </a:r>
            <a:r>
              <a:rPr lang="en-US" b="1" u="sng" dirty="0" err="1"/>
              <a:t>Shakespearn</a:t>
            </a:r>
            <a:r>
              <a:rPr lang="en-US" b="1" u="sng" dirty="0"/>
              <a:t> Works</a:t>
            </a:r>
          </a:p>
        </p:txBody>
      </p:sp>
      <p:sp>
        <p:nvSpPr>
          <p:cNvPr id="22" name="TextBox 21"/>
          <p:cNvSpPr txBox="1"/>
          <p:nvPr/>
        </p:nvSpPr>
        <p:spPr>
          <a:xfrm>
            <a:off x="6075373" y="1031095"/>
            <a:ext cx="2372637" cy="646331"/>
          </a:xfrm>
          <a:prstGeom prst="rect">
            <a:avLst/>
          </a:prstGeom>
          <a:noFill/>
        </p:spPr>
        <p:txBody>
          <a:bodyPr wrap="none" rtlCol="0">
            <a:spAutoFit/>
          </a:bodyPr>
          <a:lstStyle/>
          <a:p>
            <a:pPr algn="ctr"/>
            <a:r>
              <a:rPr lang="en-US" b="1" u="sng" dirty="0"/>
              <a:t>Shakespeare, Chaucer, </a:t>
            </a:r>
          </a:p>
          <a:p>
            <a:pPr algn="ctr"/>
            <a:r>
              <a:rPr lang="en-US" b="1" u="sng" dirty="0"/>
              <a:t>Alcott &amp; Dickens</a:t>
            </a:r>
          </a:p>
        </p:txBody>
      </p:sp>
      <p:grpSp>
        <p:nvGrpSpPr>
          <p:cNvPr id="31" name="Group 30"/>
          <p:cNvGrpSpPr/>
          <p:nvPr/>
        </p:nvGrpSpPr>
        <p:grpSpPr>
          <a:xfrm>
            <a:off x="3236912" y="2949004"/>
            <a:ext cx="1749972" cy="1450427"/>
            <a:chOff x="3011215" y="2948152"/>
            <a:chExt cx="1749972" cy="1450427"/>
          </a:xfrm>
        </p:grpSpPr>
        <p:grpSp>
          <p:nvGrpSpPr>
            <p:cNvPr id="17" name="Group 16"/>
            <p:cNvGrpSpPr/>
            <p:nvPr/>
          </p:nvGrpSpPr>
          <p:grpSpPr>
            <a:xfrm>
              <a:off x="3040118" y="3078216"/>
              <a:ext cx="1692166" cy="1190298"/>
              <a:chOff x="3066941" y="3042744"/>
              <a:chExt cx="1692166" cy="1190298"/>
            </a:xfrm>
          </p:grpSpPr>
          <p:pic>
            <p:nvPicPr>
              <p:cNvPr id="2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Rounded Rectangle 14"/>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6000135" y="2604789"/>
            <a:ext cx="2523112" cy="2138856"/>
            <a:chOff x="5817477" y="2987565"/>
            <a:chExt cx="2523112" cy="2138856"/>
          </a:xfrm>
        </p:grpSpPr>
        <p:grpSp>
          <p:nvGrpSpPr>
            <p:cNvPr id="34" name="Group 33"/>
            <p:cNvGrpSpPr/>
            <p:nvPr/>
          </p:nvGrpSpPr>
          <p:grpSpPr>
            <a:xfrm>
              <a:off x="5817477" y="2987565"/>
              <a:ext cx="1185670" cy="982717"/>
              <a:chOff x="3011215" y="2948152"/>
              <a:chExt cx="1749972" cy="1450427"/>
            </a:xfrm>
          </p:grpSpPr>
          <p:grpSp>
            <p:nvGrpSpPr>
              <p:cNvPr id="35" name="Group 34"/>
              <p:cNvGrpSpPr/>
              <p:nvPr/>
            </p:nvGrpSpPr>
            <p:grpSpPr>
              <a:xfrm>
                <a:off x="3040118" y="3078216"/>
                <a:ext cx="1692166" cy="1190298"/>
                <a:chOff x="3066941" y="3042744"/>
                <a:chExt cx="1692166" cy="1190298"/>
              </a:xfrm>
            </p:grpSpPr>
            <p:pic>
              <p:nvPicPr>
                <p:cNvPr id="3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Rounded Rectangle 35"/>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7154919" y="2987565"/>
              <a:ext cx="1185670" cy="982717"/>
              <a:chOff x="3011215" y="2948152"/>
              <a:chExt cx="1749972" cy="1450427"/>
            </a:xfrm>
          </p:grpSpPr>
          <p:grpSp>
            <p:nvGrpSpPr>
              <p:cNvPr id="43" name="Group 42"/>
              <p:cNvGrpSpPr/>
              <p:nvPr/>
            </p:nvGrpSpPr>
            <p:grpSpPr>
              <a:xfrm>
                <a:off x="3040118" y="3078216"/>
                <a:ext cx="1692166" cy="1190298"/>
                <a:chOff x="3066941" y="3042744"/>
                <a:chExt cx="1692166" cy="1190298"/>
              </a:xfrm>
            </p:grpSpPr>
            <p:pic>
              <p:nvPicPr>
                <p:cNvPr id="4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Rounded Rectangle 43"/>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7154919" y="4143704"/>
              <a:ext cx="1185670" cy="982717"/>
              <a:chOff x="3011215" y="2948152"/>
              <a:chExt cx="1749972" cy="1450427"/>
            </a:xfrm>
          </p:grpSpPr>
          <p:grpSp>
            <p:nvGrpSpPr>
              <p:cNvPr id="51" name="Group 50"/>
              <p:cNvGrpSpPr/>
              <p:nvPr/>
            </p:nvGrpSpPr>
            <p:grpSpPr>
              <a:xfrm>
                <a:off x="3040118" y="3078216"/>
                <a:ext cx="1692166" cy="1190298"/>
                <a:chOff x="3066941" y="3042744"/>
                <a:chExt cx="1692166" cy="1190298"/>
              </a:xfrm>
            </p:grpSpPr>
            <p:pic>
              <p:nvPicPr>
                <p:cNvPr id="53"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52" name="Rounded Rectangle 51"/>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817477" y="4143704"/>
              <a:ext cx="1185670" cy="982717"/>
              <a:chOff x="3011215" y="2948152"/>
              <a:chExt cx="1749972" cy="1450427"/>
            </a:xfrm>
          </p:grpSpPr>
          <p:grpSp>
            <p:nvGrpSpPr>
              <p:cNvPr id="59" name="Group 58"/>
              <p:cNvGrpSpPr/>
              <p:nvPr/>
            </p:nvGrpSpPr>
            <p:grpSpPr>
              <a:xfrm>
                <a:off x="3040118" y="3078216"/>
                <a:ext cx="1692166" cy="1190298"/>
                <a:chOff x="3066941" y="3042744"/>
                <a:chExt cx="1692166" cy="1190298"/>
              </a:xfrm>
            </p:grpSpPr>
            <p:pic>
              <p:nvPicPr>
                <p:cNvPr id="6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60" name="Rounded Rectangle 59"/>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0C1B7111-A592-9C4F-B4B9-830A5373BD43}"/>
              </a:ext>
            </a:extLst>
          </p:cNvPr>
          <p:cNvSpPr txBox="1"/>
          <p:nvPr/>
        </p:nvSpPr>
        <p:spPr>
          <a:xfrm>
            <a:off x="6389049" y="1909482"/>
            <a:ext cx="1745285" cy="523220"/>
          </a:xfrm>
          <a:prstGeom prst="rect">
            <a:avLst/>
          </a:prstGeom>
          <a:noFill/>
        </p:spPr>
        <p:txBody>
          <a:bodyPr wrap="none" rtlCol="0">
            <a:spAutoFit/>
          </a:bodyPr>
          <a:lstStyle/>
          <a:p>
            <a:pPr algn="ctr"/>
            <a:r>
              <a:rPr lang="en-US" sz="1400" dirty="0"/>
              <a:t>Inter-subject/author</a:t>
            </a:r>
          </a:p>
          <a:p>
            <a:pPr algn="ctr"/>
            <a:r>
              <a:rPr lang="en-US" sz="1400" dirty="0"/>
              <a:t>Comparative Analysis</a:t>
            </a:r>
          </a:p>
        </p:txBody>
      </p:sp>
      <p:sp>
        <p:nvSpPr>
          <p:cNvPr id="67" name="TextBox 66">
            <a:extLst>
              <a:ext uri="{FF2B5EF4-FFF2-40B4-BE49-F238E27FC236}">
                <a16:creationId xmlns:a16="http://schemas.microsoft.com/office/drawing/2014/main" id="{78E1CAAC-5EA7-C246-A70A-DC1BBBF63BC1}"/>
              </a:ext>
            </a:extLst>
          </p:cNvPr>
          <p:cNvSpPr txBox="1"/>
          <p:nvPr/>
        </p:nvSpPr>
        <p:spPr>
          <a:xfrm>
            <a:off x="3239256" y="1909482"/>
            <a:ext cx="1745285" cy="523220"/>
          </a:xfrm>
          <a:prstGeom prst="rect">
            <a:avLst/>
          </a:prstGeom>
          <a:noFill/>
        </p:spPr>
        <p:txBody>
          <a:bodyPr wrap="none" rtlCol="0">
            <a:spAutoFit/>
          </a:bodyPr>
          <a:lstStyle/>
          <a:p>
            <a:pPr algn="ctr"/>
            <a:r>
              <a:rPr lang="en-US" sz="1400" dirty="0"/>
              <a:t>Intra-subject </a:t>
            </a:r>
          </a:p>
          <a:p>
            <a:pPr algn="ctr"/>
            <a:r>
              <a:rPr lang="en-US" sz="1400" dirty="0"/>
              <a:t>Comparative Analysis</a:t>
            </a:r>
          </a:p>
        </p:txBody>
      </p:sp>
      <p:sp>
        <p:nvSpPr>
          <p:cNvPr id="68" name="TextBox 67">
            <a:extLst>
              <a:ext uri="{FF2B5EF4-FFF2-40B4-BE49-F238E27FC236}">
                <a16:creationId xmlns:a16="http://schemas.microsoft.com/office/drawing/2014/main" id="{6A909342-D05D-9E4A-B40A-A28720C12576}"/>
              </a:ext>
            </a:extLst>
          </p:cNvPr>
          <p:cNvSpPr txBox="1"/>
          <p:nvPr/>
        </p:nvSpPr>
        <p:spPr>
          <a:xfrm>
            <a:off x="649499" y="1909482"/>
            <a:ext cx="1368708" cy="523220"/>
          </a:xfrm>
          <a:prstGeom prst="rect">
            <a:avLst/>
          </a:prstGeom>
          <a:noFill/>
        </p:spPr>
        <p:txBody>
          <a:bodyPr wrap="none" rtlCol="0">
            <a:spAutoFit/>
          </a:bodyPr>
          <a:lstStyle/>
          <a:p>
            <a:pPr algn="ctr"/>
            <a:r>
              <a:rPr lang="en-US" sz="1400" dirty="0"/>
              <a:t>Intra-document </a:t>
            </a:r>
          </a:p>
          <a:p>
            <a:pPr algn="ctr"/>
            <a:r>
              <a:rPr lang="en-US" sz="1400" dirty="0"/>
              <a:t>Analysis</a:t>
            </a:r>
          </a:p>
        </p:txBody>
      </p:sp>
      <p:cxnSp>
        <p:nvCxnSpPr>
          <p:cNvPr id="69" name="Straight Connector 68">
            <a:extLst>
              <a:ext uri="{FF2B5EF4-FFF2-40B4-BE49-F238E27FC236}">
                <a16:creationId xmlns:a16="http://schemas.microsoft.com/office/drawing/2014/main" id="{A2455D84-C139-3B42-9520-9F266403E2E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A5F2A1E-2295-724A-9EEF-2FF413A2D27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991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66" grpId="0"/>
      <p:bldP spid="6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Library TM Functions</a:t>
            </a:r>
          </a:p>
        </p:txBody>
      </p:sp>
      <p:grpSp>
        <p:nvGrpSpPr>
          <p:cNvPr id="7" name="Group 6"/>
          <p:cNvGrpSpPr/>
          <p:nvPr/>
        </p:nvGrpSpPr>
        <p:grpSpPr>
          <a:xfrm>
            <a:off x="397125" y="1159404"/>
            <a:ext cx="8122509" cy="805489"/>
            <a:chOff x="397125" y="881880"/>
            <a:chExt cx="8122509" cy="805489"/>
          </a:xfrm>
        </p:grpSpPr>
        <p:sp>
          <p:nvSpPr>
            <p:cNvPr id="9" name="TextBox 8"/>
            <p:cNvSpPr txBox="1"/>
            <p:nvPr/>
          </p:nvSpPr>
          <p:spPr>
            <a:xfrm>
              <a:off x="397125" y="881880"/>
              <a:ext cx="6317999" cy="338554"/>
            </a:xfrm>
            <a:prstGeom prst="rect">
              <a:avLst/>
            </a:prstGeom>
            <a:noFill/>
          </p:spPr>
          <p:txBody>
            <a:bodyPr wrap="square" rtlCol="0">
              <a:spAutoFit/>
            </a:bodyPr>
            <a:lstStyle/>
            <a:p>
              <a:pPr defTabSz="457200"/>
              <a:r>
                <a:rPr lang="en-US" sz="1600" dirty="0" err="1">
                  <a:latin typeface="+mj-lt"/>
                  <a:ea typeface="Arial Unicode MS" panose="020B0604020202020204" pitchFamily="34" charset="-128"/>
                  <a:cs typeface="Arial Unicode MS" panose="020B0604020202020204" pitchFamily="34" charset="-128"/>
                </a:rPr>
                <a:t>VCorpus</a:t>
              </a:r>
              <a:r>
                <a:rPr lang="en-US" sz="1600" dirty="0">
                  <a:latin typeface="+mj-lt"/>
                  <a:ea typeface="Arial Unicode MS" panose="020B0604020202020204" pitchFamily="34" charset="-128"/>
                  <a:cs typeface="Arial Unicode MS" panose="020B0604020202020204" pitchFamily="34" charset="-128"/>
                </a:rPr>
                <a:t> creates a corpus held in memory.</a:t>
              </a:r>
            </a:p>
          </p:txBody>
        </p:sp>
        <p:sp>
          <p:nvSpPr>
            <p:cNvPr id="8" name="Rectangle 7"/>
            <p:cNvSpPr/>
            <p:nvPr/>
          </p:nvSpPr>
          <p:spPr>
            <a:xfrm>
              <a:off x="473842" y="1155940"/>
              <a:ext cx="8045792"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400" kern="1200" dirty="0" err="1">
                  <a:solidFill>
                    <a:schemeClr val="bg1"/>
                  </a:solidFill>
                  <a:latin typeface="Consolas" panose="020B0609020204030204" pitchFamily="49" charset="0"/>
                  <a:cs typeface="Consolas" panose="020B0609020204030204" pitchFamily="49" charset="0"/>
                </a:rPr>
                <a:t>VCorpus</a:t>
              </a:r>
              <a:r>
                <a:rPr lang="en-US" sz="2400" kern="1200" dirty="0">
                  <a:solidFill>
                    <a:schemeClr val="bg1"/>
                  </a:solidFill>
                  <a:latin typeface="Consolas" panose="020B0609020204030204" pitchFamily="49" charset="0"/>
                  <a:cs typeface="Consolas" panose="020B0609020204030204" pitchFamily="49" charset="0"/>
                </a:rPr>
                <a:t>(source)</a:t>
              </a:r>
            </a:p>
          </p:txBody>
        </p:sp>
      </p:grpSp>
      <p:grpSp>
        <p:nvGrpSpPr>
          <p:cNvPr id="10" name="Group 9"/>
          <p:cNvGrpSpPr/>
          <p:nvPr/>
        </p:nvGrpSpPr>
        <p:grpSpPr>
          <a:xfrm>
            <a:off x="405650" y="1929323"/>
            <a:ext cx="8113984" cy="814012"/>
            <a:chOff x="405650" y="2070333"/>
            <a:chExt cx="8113984" cy="814012"/>
          </a:xfrm>
        </p:grpSpPr>
        <p:sp>
          <p:nvSpPr>
            <p:cNvPr id="11" name="Rectangle 10"/>
            <p:cNvSpPr/>
            <p:nvPr/>
          </p:nvSpPr>
          <p:spPr>
            <a:xfrm>
              <a:off x="473842" y="2352916"/>
              <a:ext cx="8045792" cy="531429"/>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400" kern="1200" dirty="0" err="1">
                  <a:solidFill>
                    <a:schemeClr val="bg1"/>
                  </a:solidFill>
                  <a:latin typeface="Consolas" panose="020B0609020204030204" pitchFamily="49" charset="0"/>
                  <a:cs typeface="Consolas" panose="020B0609020204030204" pitchFamily="49" charset="0"/>
                </a:rPr>
                <a:t>tm_map</a:t>
              </a:r>
              <a:r>
                <a:rPr lang="en-US" sz="2400" kern="1200" dirty="0">
                  <a:solidFill>
                    <a:schemeClr val="bg1"/>
                  </a:solidFill>
                  <a:latin typeface="Consolas" panose="020B0609020204030204" pitchFamily="49" charset="0"/>
                  <a:cs typeface="Consolas" panose="020B0609020204030204" pitchFamily="49" charset="0"/>
                </a:rPr>
                <a:t>(corpus, function)</a:t>
              </a:r>
            </a:p>
          </p:txBody>
        </p:sp>
        <p:sp>
          <p:nvSpPr>
            <p:cNvPr id="12" name="TextBox 11"/>
            <p:cNvSpPr txBox="1"/>
            <p:nvPr/>
          </p:nvSpPr>
          <p:spPr>
            <a:xfrm>
              <a:off x="405650" y="2070333"/>
              <a:ext cx="4571701" cy="338554"/>
            </a:xfrm>
            <a:prstGeom prst="rect">
              <a:avLst/>
            </a:prstGeom>
            <a:noFill/>
          </p:spPr>
          <p:txBody>
            <a:bodyPr wrap="none" rtlCol="0">
              <a:spAutoFit/>
            </a:bodyPr>
            <a:lstStyle/>
            <a:p>
              <a:pPr defTabSz="457200"/>
              <a:r>
                <a:rPr lang="en-US" sz="1600" kern="1200" dirty="0" err="1">
                  <a:latin typeface="+mj-lt"/>
                  <a:ea typeface="Arial Unicode MS" panose="020B0604020202020204" pitchFamily="34" charset="-128"/>
                  <a:cs typeface="Arial Unicode MS" panose="020B0604020202020204" pitchFamily="34" charset="-128"/>
                </a:rPr>
                <a:t>tm_map</a:t>
              </a:r>
              <a:r>
                <a:rPr lang="en-US" sz="1600" kern="1200" dirty="0">
                  <a:latin typeface="+mj-lt"/>
                  <a:ea typeface="Arial Unicode MS" panose="020B0604020202020204" pitchFamily="34" charset="-128"/>
                  <a:cs typeface="Arial Unicode MS" panose="020B0604020202020204" pitchFamily="34" charset="-128"/>
                </a:rPr>
                <a:t> applies the transformations for the cleaning </a:t>
              </a:r>
            </a:p>
          </p:txBody>
        </p:sp>
      </p:grpSp>
      <p:sp>
        <p:nvSpPr>
          <p:cNvPr id="23" name="Date Placeholder 1">
            <a:extLst>
              <a:ext uri="{FF2B5EF4-FFF2-40B4-BE49-F238E27FC236}">
                <a16:creationId xmlns:a16="http://schemas.microsoft.com/office/drawing/2014/main" id="{71BACCBF-8F89-49EE-A943-FD10B64E0D4F}"/>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6/3/20</a:t>
            </a:fld>
            <a:endParaRPr lang="en-US"/>
          </a:p>
        </p:txBody>
      </p:sp>
      <p:sp>
        <p:nvSpPr>
          <p:cNvPr id="24" name="Slide Number Placeholder 3">
            <a:extLst>
              <a:ext uri="{FF2B5EF4-FFF2-40B4-BE49-F238E27FC236}">
                <a16:creationId xmlns:a16="http://schemas.microsoft.com/office/drawing/2014/main" id="{45BFEE4F-2B13-4049-9FF8-6F5FB2CDC1C0}"/>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31</a:t>
            </a:fld>
            <a:endParaRPr lang="en-US"/>
          </a:p>
        </p:txBody>
      </p:sp>
      <p:sp>
        <p:nvSpPr>
          <p:cNvPr id="20" name="Footer Placeholder 5">
            <a:extLst>
              <a:ext uri="{FF2B5EF4-FFF2-40B4-BE49-F238E27FC236}">
                <a16:creationId xmlns:a16="http://schemas.microsoft.com/office/drawing/2014/main" id="{08D36694-2562-4A47-BECE-C24715352601}"/>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 CSCI -96</a:t>
            </a:r>
            <a:endParaRPr lang="en-US" dirty="0"/>
          </a:p>
        </p:txBody>
      </p:sp>
      <p:cxnSp>
        <p:nvCxnSpPr>
          <p:cNvPr id="33" name="Straight Connector 32">
            <a:extLst>
              <a:ext uri="{FF2B5EF4-FFF2-40B4-BE49-F238E27FC236}">
                <a16:creationId xmlns:a16="http://schemas.microsoft.com/office/drawing/2014/main" id="{2FD4C1BA-BED4-B347-8FA7-725460D8506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02CC43B-6271-0645-881C-417F994434B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04EBDC4-64DA-2E46-827D-3BD5ACC68F23}"/>
              </a:ext>
            </a:extLst>
          </p:cNvPr>
          <p:cNvSpPr/>
          <p:nvPr/>
        </p:nvSpPr>
        <p:spPr>
          <a:xfrm>
            <a:off x="501808" y="5423343"/>
            <a:ext cx="8045792" cy="61485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b="1" dirty="0" err="1">
                <a:ea typeface="Arial Unicode MS" panose="020B0604020202020204" pitchFamily="34" charset="-128"/>
                <a:cs typeface="Arial Unicode MS" panose="020B0604020202020204" pitchFamily="34" charset="-128"/>
              </a:rPr>
              <a:t>getTransformations</a:t>
            </a:r>
            <a:r>
              <a:rPr lang="en-US" sz="1600" b="1" dirty="0">
                <a:ea typeface="Arial Unicode MS" panose="020B0604020202020204" pitchFamily="34" charset="-128"/>
                <a:cs typeface="Arial Unicode MS" panose="020B0604020202020204" pitchFamily="34" charset="-128"/>
              </a:rPr>
              <a:t>() </a:t>
            </a:r>
            <a:r>
              <a:rPr lang="en-US" sz="1600" dirty="0">
                <a:ea typeface="Arial Unicode MS" panose="020B0604020202020204" pitchFamily="34" charset="-128"/>
                <a:cs typeface="Arial Unicode MS" panose="020B0604020202020204" pitchFamily="34" charset="-128"/>
              </a:rPr>
              <a:t>will list all standard tm corpus transformations.</a:t>
            </a:r>
            <a:endParaRPr lang="en-US" sz="1600" kern="1200" dirty="0">
              <a:solidFill>
                <a:schemeClr val="bg1"/>
              </a:solidFill>
              <a:latin typeface="+mj-lt"/>
              <a:cs typeface="Arial Unicode MS" panose="020B0604020202020204" pitchFamily="34" charset="-128"/>
            </a:endParaRPr>
          </a:p>
        </p:txBody>
      </p:sp>
    </p:spTree>
    <p:extLst>
      <p:ext uri="{BB962C8B-B14F-4D97-AF65-F5344CB8AC3E}">
        <p14:creationId xmlns:p14="http://schemas.microsoft.com/office/powerpoint/2010/main" val="35825737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Library TM Functions</a:t>
            </a:r>
          </a:p>
        </p:txBody>
      </p:sp>
      <p:grpSp>
        <p:nvGrpSpPr>
          <p:cNvPr id="7" name="Group 6"/>
          <p:cNvGrpSpPr/>
          <p:nvPr/>
        </p:nvGrpSpPr>
        <p:grpSpPr>
          <a:xfrm>
            <a:off x="397125" y="1065275"/>
            <a:ext cx="8122509" cy="580135"/>
            <a:chOff x="397125" y="725871"/>
            <a:chExt cx="8122509" cy="961498"/>
          </a:xfrm>
        </p:grpSpPr>
        <p:sp>
          <p:nvSpPr>
            <p:cNvPr id="9" name="TextBox 8"/>
            <p:cNvSpPr txBox="1"/>
            <p:nvPr/>
          </p:nvSpPr>
          <p:spPr>
            <a:xfrm>
              <a:off x="397125" y="725871"/>
              <a:ext cx="6317999" cy="307778"/>
            </a:xfrm>
            <a:prstGeom prst="rect">
              <a:avLst/>
            </a:prstGeom>
            <a:noFill/>
          </p:spPr>
          <p:txBody>
            <a:bodyPr wrap="square" rtlCol="0">
              <a:spAutoFit/>
            </a:bodyPr>
            <a:lstStyle/>
            <a:p>
              <a:pPr defTabSz="457200"/>
              <a:r>
                <a:rPr lang="en-US" sz="1400" dirty="0" err="1">
                  <a:latin typeface="+mj-lt"/>
                  <a:ea typeface="Arial Unicode MS" panose="020B0604020202020204" pitchFamily="34" charset="-128"/>
                  <a:cs typeface="Arial Unicode MS" panose="020B0604020202020204" pitchFamily="34" charset="-128"/>
                </a:rPr>
                <a:t>VCorpus</a:t>
              </a:r>
              <a:r>
                <a:rPr lang="en-US" sz="1400" dirty="0">
                  <a:latin typeface="+mj-lt"/>
                  <a:ea typeface="Arial Unicode MS" panose="020B0604020202020204" pitchFamily="34" charset="-128"/>
                  <a:cs typeface="Arial Unicode MS" panose="020B0604020202020204" pitchFamily="34" charset="-128"/>
                </a:rPr>
                <a:t> creates a corpus held in memory.</a:t>
              </a:r>
            </a:p>
          </p:txBody>
        </p:sp>
        <p:sp>
          <p:nvSpPr>
            <p:cNvPr id="8" name="Rectangle 7"/>
            <p:cNvSpPr/>
            <p:nvPr/>
          </p:nvSpPr>
          <p:spPr>
            <a:xfrm>
              <a:off x="473842" y="1155940"/>
              <a:ext cx="8045792"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000" kern="1200" dirty="0" err="1">
                  <a:solidFill>
                    <a:schemeClr val="bg1"/>
                  </a:solidFill>
                  <a:latin typeface="Consolas" panose="020B0609020204030204" pitchFamily="49" charset="0"/>
                  <a:cs typeface="Consolas" panose="020B0609020204030204" pitchFamily="49" charset="0"/>
                </a:rPr>
                <a:t>VCorpus</a:t>
              </a:r>
              <a:r>
                <a:rPr lang="en-US" sz="2000" kern="1200" dirty="0">
                  <a:solidFill>
                    <a:schemeClr val="bg1"/>
                  </a:solidFill>
                  <a:latin typeface="Consolas" panose="020B0609020204030204" pitchFamily="49" charset="0"/>
                  <a:cs typeface="Consolas" panose="020B0609020204030204" pitchFamily="49" charset="0"/>
                </a:rPr>
                <a:t>(source)</a:t>
              </a:r>
            </a:p>
          </p:txBody>
        </p:sp>
      </p:grpSp>
      <p:grpSp>
        <p:nvGrpSpPr>
          <p:cNvPr id="10" name="Group 9"/>
          <p:cNvGrpSpPr/>
          <p:nvPr/>
        </p:nvGrpSpPr>
        <p:grpSpPr>
          <a:xfrm>
            <a:off x="405650" y="1633481"/>
            <a:ext cx="8113984" cy="598724"/>
            <a:chOff x="405650" y="1892037"/>
            <a:chExt cx="8113984" cy="992308"/>
          </a:xfrm>
        </p:grpSpPr>
        <p:sp>
          <p:nvSpPr>
            <p:cNvPr id="11" name="Rectangle 10"/>
            <p:cNvSpPr/>
            <p:nvPr/>
          </p:nvSpPr>
          <p:spPr>
            <a:xfrm>
              <a:off x="473842" y="2352916"/>
              <a:ext cx="8045792" cy="531429"/>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000" kern="1200" dirty="0" err="1">
                  <a:solidFill>
                    <a:schemeClr val="bg1"/>
                  </a:solidFill>
                  <a:latin typeface="Consolas" panose="020B0609020204030204" pitchFamily="49" charset="0"/>
                  <a:cs typeface="Consolas" panose="020B0609020204030204" pitchFamily="49" charset="0"/>
                </a:rPr>
                <a:t>tm_map</a:t>
              </a:r>
              <a:r>
                <a:rPr lang="en-US" sz="2000" kern="1200" dirty="0">
                  <a:solidFill>
                    <a:schemeClr val="bg1"/>
                  </a:solidFill>
                  <a:latin typeface="Consolas" panose="020B0609020204030204" pitchFamily="49" charset="0"/>
                  <a:cs typeface="Consolas" panose="020B0609020204030204" pitchFamily="49" charset="0"/>
                </a:rPr>
                <a:t>(corpus, function)</a:t>
              </a:r>
            </a:p>
          </p:txBody>
        </p:sp>
        <p:sp>
          <p:nvSpPr>
            <p:cNvPr id="12" name="TextBox 11"/>
            <p:cNvSpPr txBox="1"/>
            <p:nvPr/>
          </p:nvSpPr>
          <p:spPr>
            <a:xfrm>
              <a:off x="405650" y="1892037"/>
              <a:ext cx="4019370" cy="307777"/>
            </a:xfrm>
            <a:prstGeom prst="rect">
              <a:avLst/>
            </a:prstGeom>
            <a:noFill/>
          </p:spPr>
          <p:txBody>
            <a:bodyPr wrap="none" rtlCol="0">
              <a:spAutoFit/>
            </a:bodyPr>
            <a:lstStyle/>
            <a:p>
              <a:pPr defTabSz="457200"/>
              <a:r>
                <a:rPr lang="en-US" sz="1400" kern="1200" dirty="0" err="1">
                  <a:latin typeface="+mj-lt"/>
                  <a:ea typeface="Arial Unicode MS" panose="020B0604020202020204" pitchFamily="34" charset="-128"/>
                  <a:cs typeface="Arial Unicode MS" panose="020B0604020202020204" pitchFamily="34" charset="-128"/>
                </a:rPr>
                <a:t>tm_map</a:t>
              </a:r>
              <a:r>
                <a:rPr lang="en-US" sz="1400" kern="1200" dirty="0">
                  <a:latin typeface="+mj-lt"/>
                  <a:ea typeface="Arial Unicode MS" panose="020B0604020202020204" pitchFamily="34" charset="-128"/>
                  <a:cs typeface="Arial Unicode MS" panose="020B0604020202020204" pitchFamily="34" charset="-128"/>
                </a:rPr>
                <a:t> applies the transformations for the cleaning </a:t>
              </a:r>
            </a:p>
          </p:txBody>
        </p:sp>
      </p:grpSp>
      <p:sp>
        <p:nvSpPr>
          <p:cNvPr id="16" name="Rectangle 15"/>
          <p:cNvSpPr/>
          <p:nvPr/>
        </p:nvSpPr>
        <p:spPr>
          <a:xfrm>
            <a:off x="2525439" y="2933082"/>
            <a:ext cx="4663637" cy="11430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removePunctuation</a:t>
            </a:r>
            <a:r>
              <a:rPr lang="en-US" sz="1400" kern="1200" dirty="0">
                <a:solidFill>
                  <a:schemeClr val="bg1"/>
                </a:solidFill>
                <a:latin typeface="Consolas" panose="020B0609020204030204" pitchFamily="49" charset="0"/>
                <a:cs typeface="Consolas" panose="020B0609020204030204" pitchFamily="49" charset="0"/>
              </a:rPr>
              <a:t>) </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stripWhitespace</a:t>
            </a:r>
            <a:r>
              <a:rPr lang="en-US" sz="1400" kern="1200" dirty="0">
                <a:solidFill>
                  <a:schemeClr val="bg1"/>
                </a:solidFill>
                <a:latin typeface="Consolas" panose="020B0609020204030204" pitchFamily="49" charset="0"/>
                <a:cs typeface="Consolas" panose="020B0609020204030204" pitchFamily="49" charset="0"/>
              </a:rPr>
              <a:t>) </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removeNumbers</a:t>
            </a:r>
            <a:r>
              <a:rPr lang="en-US" sz="1400" kern="1200" dirty="0">
                <a:solidFill>
                  <a:schemeClr val="bg1"/>
                </a:solidFill>
                <a:latin typeface="Consolas" panose="020B0609020204030204" pitchFamily="49" charset="0"/>
                <a:cs typeface="Consolas" panose="020B0609020204030204" pitchFamily="49" charset="0"/>
              </a:rPr>
              <a:t>)</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rgbClr val="FF0000"/>
                </a:solidFill>
                <a:latin typeface="Consolas" panose="020B0609020204030204" pitchFamily="49" charset="0"/>
                <a:cs typeface="Consolas" panose="020B0609020204030204" pitchFamily="49" charset="0"/>
              </a:rPr>
              <a:t>content_transformer</a:t>
            </a:r>
            <a:r>
              <a:rPr lang="en-US" sz="1400" kern="1200" dirty="0">
                <a:solidFill>
                  <a:schemeClr val="bg1"/>
                </a:solidFill>
                <a:latin typeface="Consolas" panose="020B0609020204030204" pitchFamily="49" charset="0"/>
                <a:cs typeface="Consolas" panose="020B0609020204030204" pitchFamily="49" charset="0"/>
              </a:rPr>
              <a:t>(</a:t>
            </a:r>
            <a:r>
              <a:rPr lang="en-US" sz="1400" kern="1200" dirty="0" err="1">
                <a:solidFill>
                  <a:schemeClr val="bg1"/>
                </a:solidFill>
                <a:latin typeface="Consolas" panose="020B0609020204030204" pitchFamily="49" charset="0"/>
                <a:cs typeface="Consolas" panose="020B0609020204030204" pitchFamily="49" charset="0"/>
              </a:rPr>
              <a:t>tolower</a:t>
            </a:r>
            <a:r>
              <a:rPr lang="en-US" sz="1400" kern="1200" dirty="0">
                <a:solidFill>
                  <a:schemeClr val="bg1"/>
                </a:solidFill>
                <a:latin typeface="Consolas" panose="020B0609020204030204" pitchFamily="49" charset="0"/>
                <a:cs typeface="Consolas" panose="020B0609020204030204" pitchFamily="49" charset="0"/>
              </a:rPr>
              <a:t>))</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removeWords</a:t>
            </a:r>
            <a:r>
              <a:rPr lang="en-US" sz="1400" kern="1200" dirty="0">
                <a:solidFill>
                  <a:schemeClr val="bg1"/>
                </a:solidFill>
                <a:latin typeface="Consolas" panose="020B0609020204030204" pitchFamily="49" charset="0"/>
                <a:cs typeface="Consolas" panose="020B0609020204030204" pitchFamily="49" charset="0"/>
              </a:rPr>
              <a:t>)</a:t>
            </a:r>
          </a:p>
        </p:txBody>
      </p:sp>
      <p:sp>
        <p:nvSpPr>
          <p:cNvPr id="23" name="Date Placeholder 1">
            <a:extLst>
              <a:ext uri="{FF2B5EF4-FFF2-40B4-BE49-F238E27FC236}">
                <a16:creationId xmlns:a16="http://schemas.microsoft.com/office/drawing/2014/main" id="{71BACCBF-8F89-49EE-A943-FD10B64E0D4F}"/>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6/3/20</a:t>
            </a:fld>
            <a:endParaRPr lang="en-US"/>
          </a:p>
        </p:txBody>
      </p:sp>
      <p:sp>
        <p:nvSpPr>
          <p:cNvPr id="24" name="Slide Number Placeholder 3">
            <a:extLst>
              <a:ext uri="{FF2B5EF4-FFF2-40B4-BE49-F238E27FC236}">
                <a16:creationId xmlns:a16="http://schemas.microsoft.com/office/drawing/2014/main" id="{45BFEE4F-2B13-4049-9FF8-6F5FB2CDC1C0}"/>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32</a:t>
            </a:fld>
            <a:endParaRPr lang="en-US"/>
          </a:p>
        </p:txBody>
      </p:sp>
      <p:sp>
        <p:nvSpPr>
          <p:cNvPr id="20" name="Footer Placeholder 5">
            <a:extLst>
              <a:ext uri="{FF2B5EF4-FFF2-40B4-BE49-F238E27FC236}">
                <a16:creationId xmlns:a16="http://schemas.microsoft.com/office/drawing/2014/main" id="{08D36694-2562-4A47-BECE-C24715352601}"/>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 CSCI -96</a:t>
            </a:r>
            <a:endParaRPr lang="en-US" dirty="0"/>
          </a:p>
        </p:txBody>
      </p:sp>
      <p:sp>
        <p:nvSpPr>
          <p:cNvPr id="21" name="TextBox 20"/>
          <p:cNvSpPr txBox="1"/>
          <p:nvPr/>
        </p:nvSpPr>
        <p:spPr>
          <a:xfrm>
            <a:off x="1036561" y="2351233"/>
            <a:ext cx="843501" cy="369332"/>
          </a:xfrm>
          <a:prstGeom prst="rect">
            <a:avLst/>
          </a:prstGeom>
          <a:noFill/>
        </p:spPr>
        <p:txBody>
          <a:bodyPr wrap="none" rtlCol="0">
            <a:spAutoFit/>
          </a:bodyPr>
          <a:lstStyle/>
          <a:p>
            <a:r>
              <a:rPr lang="en-US" b="1" u="sng" dirty="0"/>
              <a:t>Corpus</a:t>
            </a:r>
          </a:p>
        </p:txBody>
      </p:sp>
      <p:grpSp>
        <p:nvGrpSpPr>
          <p:cNvPr id="22" name="Group 21"/>
          <p:cNvGrpSpPr/>
          <p:nvPr/>
        </p:nvGrpSpPr>
        <p:grpSpPr>
          <a:xfrm>
            <a:off x="583325" y="2783467"/>
            <a:ext cx="1749972" cy="1450427"/>
            <a:chOff x="3011215" y="2948152"/>
            <a:chExt cx="1749972" cy="1450427"/>
          </a:xfrm>
        </p:grpSpPr>
        <p:grpSp>
          <p:nvGrpSpPr>
            <p:cNvPr id="25" name="Group 24"/>
            <p:cNvGrpSpPr/>
            <p:nvPr/>
          </p:nvGrpSpPr>
          <p:grpSpPr>
            <a:xfrm>
              <a:off x="3040118" y="3078216"/>
              <a:ext cx="1692166" cy="1190298"/>
              <a:chOff x="3066941" y="3042744"/>
              <a:chExt cx="1692166" cy="1190298"/>
            </a:xfrm>
          </p:grpSpPr>
          <p:pic>
            <p:nvPicPr>
              <p:cNvPr id="2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Rounded Rectangle 25"/>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p:cNvSpPr/>
          <p:nvPr/>
        </p:nvSpPr>
        <p:spPr>
          <a:xfrm>
            <a:off x="501808" y="5423343"/>
            <a:ext cx="6450321" cy="61485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kern="1200" dirty="0" err="1">
                <a:solidFill>
                  <a:schemeClr val="bg1"/>
                </a:solidFill>
                <a:latin typeface="+mj-lt"/>
                <a:ea typeface="Arial Unicode MS" panose="020B0604020202020204" pitchFamily="34" charset="-128"/>
                <a:cs typeface="Arial Unicode MS" panose="020B0604020202020204" pitchFamily="34" charset="-128"/>
              </a:rPr>
              <a:t>content_transformer</a:t>
            </a:r>
            <a:r>
              <a:rPr lang="en-US" sz="1600" kern="1200" dirty="0">
                <a:solidFill>
                  <a:schemeClr val="bg1"/>
                </a:solidFill>
                <a:latin typeface="+mj-lt"/>
                <a:ea typeface="Arial Unicode MS" panose="020B0604020202020204" pitchFamily="34" charset="-128"/>
                <a:cs typeface="Arial Unicode MS" panose="020B0604020202020204" pitchFamily="34" charset="-128"/>
              </a:rPr>
              <a:t>(Function) is needed to modify a corpus for non-tm package functions</a:t>
            </a:r>
            <a:endParaRPr lang="en-US" sz="1600" kern="1200" dirty="0">
              <a:solidFill>
                <a:schemeClr val="bg1"/>
              </a:solidFill>
              <a:latin typeface="+mj-lt"/>
              <a:cs typeface="Arial Unicode MS" panose="020B0604020202020204" pitchFamily="34" charset="-128"/>
            </a:endParaRPr>
          </a:p>
        </p:txBody>
      </p:sp>
      <p:cxnSp>
        <p:nvCxnSpPr>
          <p:cNvPr id="33" name="Straight Connector 32">
            <a:extLst>
              <a:ext uri="{FF2B5EF4-FFF2-40B4-BE49-F238E27FC236}">
                <a16:creationId xmlns:a16="http://schemas.microsoft.com/office/drawing/2014/main" id="{2FD4C1BA-BED4-B347-8FA7-725460D8506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02CC43B-6271-0645-881C-417F994434B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41796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Library </a:t>
            </a:r>
            <a:r>
              <a:rPr lang="en-US" dirty="0" err="1"/>
              <a:t>qdap</a:t>
            </a:r>
            <a:r>
              <a:rPr lang="en-US" dirty="0"/>
              <a:t> Functions</a:t>
            </a:r>
          </a:p>
        </p:txBody>
      </p:sp>
      <p:sp>
        <p:nvSpPr>
          <p:cNvPr id="8" name="Rectangle 7"/>
          <p:cNvSpPr/>
          <p:nvPr/>
        </p:nvSpPr>
        <p:spPr>
          <a:xfrm>
            <a:off x="339371" y="1242942"/>
            <a:ext cx="8433675"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err="1">
                <a:solidFill>
                  <a:prstClr val="white"/>
                </a:solidFill>
                <a:latin typeface="Consolas" panose="020B0609020204030204" pitchFamily="49" charset="0"/>
                <a:cs typeface="Consolas" panose="020B0609020204030204" pitchFamily="49" charset="0"/>
              </a:rPr>
              <a:t>mgsub</a:t>
            </a:r>
            <a:r>
              <a:rPr lang="en-US" dirty="0">
                <a:solidFill>
                  <a:prstClr val="white"/>
                </a:solidFill>
                <a:latin typeface="Consolas" panose="020B0609020204030204" pitchFamily="49" charset="0"/>
                <a:cs typeface="Consolas" panose="020B0609020204030204" pitchFamily="49" charset="0"/>
              </a:rPr>
              <a:t>(“search pattern”, “replacement pattern”, text object)</a:t>
            </a:r>
          </a:p>
        </p:txBody>
      </p:sp>
      <p:sp>
        <p:nvSpPr>
          <p:cNvPr id="11" name="Rectangle 10"/>
          <p:cNvSpPr/>
          <p:nvPr/>
        </p:nvSpPr>
        <p:spPr>
          <a:xfrm>
            <a:off x="342716" y="2055010"/>
            <a:ext cx="8440476" cy="1239978"/>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dirty="0" err="1">
                <a:solidFill>
                  <a:prstClr val="white"/>
                </a:solidFill>
                <a:latin typeface="Consolas" panose="020B0609020204030204" pitchFamily="49" charset="0"/>
                <a:cs typeface="Consolas" panose="020B0609020204030204" pitchFamily="49" charset="0"/>
              </a:rPr>
              <a:t>replace_abbreviation</a:t>
            </a:r>
            <a:r>
              <a:rPr lang="en-US" sz="1600" dirty="0">
                <a:solidFill>
                  <a:prstClr val="white"/>
                </a:solidFill>
                <a:latin typeface="Consolas" panose="020B0609020204030204" pitchFamily="49" charset="0"/>
                <a:cs typeface="Consolas" panose="020B0609020204030204" pitchFamily="49" charset="0"/>
              </a:rPr>
              <a:t>()</a:t>
            </a:r>
          </a:p>
          <a:p>
            <a:pPr defTabSz="457200"/>
            <a:r>
              <a:rPr lang="en-US" sz="1600" dirty="0" err="1">
                <a:solidFill>
                  <a:prstClr val="white"/>
                </a:solidFill>
                <a:latin typeface="Consolas" panose="020B0609020204030204" pitchFamily="49" charset="0"/>
                <a:cs typeface="Consolas" panose="020B0609020204030204" pitchFamily="49" charset="0"/>
              </a:rPr>
              <a:t>replace_contraction</a:t>
            </a:r>
            <a:r>
              <a:rPr lang="en-US" sz="1600" dirty="0">
                <a:solidFill>
                  <a:prstClr val="white"/>
                </a:solidFill>
                <a:latin typeface="Consolas" panose="020B0609020204030204" pitchFamily="49" charset="0"/>
                <a:cs typeface="Consolas" panose="020B0609020204030204" pitchFamily="49" charset="0"/>
              </a:rPr>
              <a:t>()</a:t>
            </a:r>
          </a:p>
          <a:p>
            <a:pPr defTabSz="457200"/>
            <a:r>
              <a:rPr lang="en-US" sz="1600" dirty="0" err="1">
                <a:solidFill>
                  <a:prstClr val="white"/>
                </a:solidFill>
                <a:latin typeface="Consolas" panose="020B0609020204030204" pitchFamily="49" charset="0"/>
                <a:cs typeface="Consolas" panose="020B0609020204030204" pitchFamily="49" charset="0"/>
              </a:rPr>
              <a:t>replace_number</a:t>
            </a:r>
            <a:r>
              <a:rPr lang="en-US" sz="1600" dirty="0">
                <a:solidFill>
                  <a:prstClr val="white"/>
                </a:solidFill>
                <a:latin typeface="Consolas" panose="020B0609020204030204" pitchFamily="49" charset="0"/>
                <a:cs typeface="Consolas" panose="020B0609020204030204" pitchFamily="49" charset="0"/>
              </a:rPr>
              <a:t>() #1 to one</a:t>
            </a:r>
          </a:p>
          <a:p>
            <a:pPr defTabSz="457200"/>
            <a:r>
              <a:rPr lang="en-US" sz="1600" dirty="0" err="1">
                <a:solidFill>
                  <a:prstClr val="white"/>
                </a:solidFill>
                <a:latin typeface="Consolas" panose="020B0609020204030204" pitchFamily="49" charset="0"/>
                <a:cs typeface="Consolas" panose="020B0609020204030204" pitchFamily="49" charset="0"/>
              </a:rPr>
              <a:t>replace_ordinal</a:t>
            </a:r>
            <a:r>
              <a:rPr lang="en-US" sz="1600" dirty="0">
                <a:solidFill>
                  <a:prstClr val="white"/>
                </a:solidFill>
                <a:latin typeface="Consolas" panose="020B0609020204030204" pitchFamily="49" charset="0"/>
                <a:cs typeface="Consolas" panose="020B0609020204030204" pitchFamily="49" charset="0"/>
              </a:rPr>
              <a:t>() #1</a:t>
            </a:r>
            <a:r>
              <a:rPr lang="en-US" sz="1600" baseline="30000" dirty="0">
                <a:solidFill>
                  <a:prstClr val="white"/>
                </a:solidFill>
                <a:latin typeface="Consolas" panose="020B0609020204030204" pitchFamily="49" charset="0"/>
                <a:cs typeface="Consolas" panose="020B0609020204030204" pitchFamily="49" charset="0"/>
              </a:rPr>
              <a:t>st</a:t>
            </a:r>
            <a:r>
              <a:rPr lang="en-US" sz="1600" dirty="0">
                <a:solidFill>
                  <a:prstClr val="white"/>
                </a:solidFill>
                <a:latin typeface="Consolas" panose="020B0609020204030204" pitchFamily="49" charset="0"/>
                <a:cs typeface="Consolas" panose="020B0609020204030204" pitchFamily="49" charset="0"/>
              </a:rPr>
              <a:t> to first</a:t>
            </a:r>
          </a:p>
          <a:p>
            <a:pPr defTabSz="457200"/>
            <a:r>
              <a:rPr lang="en-US" sz="1600" dirty="0" err="1">
                <a:solidFill>
                  <a:prstClr val="white"/>
                </a:solidFill>
                <a:latin typeface="Consolas" panose="020B0609020204030204" pitchFamily="49" charset="0"/>
                <a:cs typeface="Consolas" panose="020B0609020204030204" pitchFamily="49" charset="0"/>
              </a:rPr>
              <a:t>replace_symbol</a:t>
            </a:r>
            <a:r>
              <a:rPr lang="en-US" sz="1600" dirty="0">
                <a:solidFill>
                  <a:prstClr val="white"/>
                </a:solidFill>
                <a:latin typeface="Consolas" panose="020B0609020204030204" pitchFamily="49" charset="0"/>
                <a:cs typeface="Consolas" panose="020B0609020204030204" pitchFamily="49" charset="0"/>
              </a:rPr>
              <a:t>() </a:t>
            </a:r>
          </a:p>
        </p:txBody>
      </p:sp>
      <p:sp>
        <p:nvSpPr>
          <p:cNvPr id="23" name="Rectangle 22"/>
          <p:cNvSpPr/>
          <p:nvPr/>
        </p:nvSpPr>
        <p:spPr>
          <a:xfrm>
            <a:off x="384575" y="5479094"/>
            <a:ext cx="8341175" cy="563880"/>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kern="1200" dirty="0" err="1">
                <a:solidFill>
                  <a:prstClr val="white"/>
                </a:solidFill>
                <a:latin typeface="Consolas" panose="020B0609020204030204" pitchFamily="49" charset="0"/>
                <a:cs typeface="Consolas" panose="020B0609020204030204" pitchFamily="49" charset="0"/>
              </a:rPr>
              <a:t>tm_map</a:t>
            </a:r>
            <a:r>
              <a:rPr lang="en-US" sz="1600" kern="1200" dirty="0">
                <a:solidFill>
                  <a:prstClr val="white"/>
                </a:solidFill>
                <a:latin typeface="Consolas" panose="020B0609020204030204" pitchFamily="49" charset="0"/>
                <a:cs typeface="Consolas" panose="020B0609020204030204" pitchFamily="49" charset="0"/>
              </a:rPr>
              <a:t>(corpus, </a:t>
            </a:r>
            <a:r>
              <a:rPr lang="en-US" sz="1600" kern="1200" dirty="0" err="1">
                <a:solidFill>
                  <a:prstClr val="white"/>
                </a:solidFill>
                <a:latin typeface="Consolas" panose="020B0609020204030204" pitchFamily="49" charset="0"/>
                <a:cs typeface="Consolas" panose="020B0609020204030204" pitchFamily="49" charset="0"/>
              </a:rPr>
              <a:t>content_transformer</a:t>
            </a:r>
            <a:r>
              <a:rPr lang="en-US" sz="1600" kern="1200" dirty="0">
                <a:solidFill>
                  <a:prstClr val="white"/>
                </a:solidFill>
                <a:latin typeface="Consolas" panose="020B0609020204030204" pitchFamily="49" charset="0"/>
                <a:cs typeface="Consolas" panose="020B0609020204030204" pitchFamily="49" charset="0"/>
              </a:rPr>
              <a:t>(</a:t>
            </a:r>
            <a:r>
              <a:rPr lang="en-US" sz="1600" kern="1200" dirty="0" err="1">
                <a:solidFill>
                  <a:prstClr val="white"/>
                </a:solidFill>
                <a:latin typeface="Consolas" panose="020B0609020204030204" pitchFamily="49" charset="0"/>
                <a:cs typeface="Consolas" panose="020B0609020204030204" pitchFamily="49" charset="0"/>
              </a:rPr>
              <a:t>replace_abbreviation</a:t>
            </a:r>
            <a:r>
              <a:rPr lang="en-US" sz="1600" kern="1200" dirty="0">
                <a:solidFill>
                  <a:prstClr val="white"/>
                </a:solidFill>
                <a:latin typeface="Consolas" panose="020B0609020204030204" pitchFamily="49" charset="0"/>
                <a:cs typeface="Consolas" panose="020B0609020204030204" pitchFamily="49" charset="0"/>
              </a:rPr>
              <a:t>))</a:t>
            </a:r>
          </a:p>
        </p:txBody>
      </p:sp>
      <p:sp>
        <p:nvSpPr>
          <p:cNvPr id="25" name="Date Placeholder 1">
            <a:extLst>
              <a:ext uri="{FF2B5EF4-FFF2-40B4-BE49-F238E27FC236}">
                <a16:creationId xmlns:a16="http://schemas.microsoft.com/office/drawing/2014/main" id="{448567F1-4B6C-4D52-A400-FA3C513BEB82}"/>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6/3/20</a:t>
            </a:fld>
            <a:endParaRPr lang="en-US"/>
          </a:p>
        </p:txBody>
      </p:sp>
      <p:sp>
        <p:nvSpPr>
          <p:cNvPr id="26" name="Slide Number Placeholder 3">
            <a:extLst>
              <a:ext uri="{FF2B5EF4-FFF2-40B4-BE49-F238E27FC236}">
                <a16:creationId xmlns:a16="http://schemas.microsoft.com/office/drawing/2014/main" id="{DB056021-81CB-403D-8385-682FDD5E56BE}"/>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33</a:t>
            </a:fld>
            <a:endParaRPr lang="en-US"/>
          </a:p>
        </p:txBody>
      </p:sp>
      <p:sp>
        <p:nvSpPr>
          <p:cNvPr id="19" name="Footer Placeholder 5">
            <a:extLst>
              <a:ext uri="{FF2B5EF4-FFF2-40B4-BE49-F238E27FC236}">
                <a16:creationId xmlns:a16="http://schemas.microsoft.com/office/drawing/2014/main" id="{74C6CA2C-868E-4ED3-B0CB-910C228258AC}"/>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 CSCI -96</a:t>
            </a:r>
            <a:endParaRPr lang="en-US" dirty="0"/>
          </a:p>
        </p:txBody>
      </p:sp>
      <p:sp>
        <p:nvSpPr>
          <p:cNvPr id="20" name="Rectangle 19"/>
          <p:cNvSpPr/>
          <p:nvPr/>
        </p:nvSpPr>
        <p:spPr>
          <a:xfrm>
            <a:off x="2390969" y="4020202"/>
            <a:ext cx="6382078" cy="458366"/>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rgbClr val="FF0000"/>
                </a:solidFill>
                <a:latin typeface="Consolas" panose="020B0609020204030204" pitchFamily="49" charset="0"/>
                <a:cs typeface="Consolas" panose="020B0609020204030204" pitchFamily="49" charset="0"/>
              </a:rPr>
              <a:t>content_transformer</a:t>
            </a:r>
            <a:r>
              <a:rPr lang="en-US" sz="1400" kern="1200" dirty="0">
                <a:solidFill>
                  <a:schemeClr val="bg1"/>
                </a:solidFill>
                <a:latin typeface="Consolas" panose="020B0609020204030204" pitchFamily="49" charset="0"/>
                <a:cs typeface="Consolas" panose="020B0609020204030204" pitchFamily="49" charset="0"/>
              </a:rPr>
              <a:t>(</a:t>
            </a:r>
            <a:r>
              <a:rPr lang="en-US" sz="1400" kern="1200" dirty="0" err="1">
                <a:solidFill>
                  <a:schemeClr val="bg1"/>
                </a:solidFill>
                <a:latin typeface="Consolas" panose="020B0609020204030204" pitchFamily="49" charset="0"/>
                <a:cs typeface="Consolas" panose="020B0609020204030204" pitchFamily="49" charset="0"/>
              </a:rPr>
              <a:t>replace_contractions</a:t>
            </a:r>
            <a:r>
              <a:rPr lang="en-US" sz="1400" kern="1200" dirty="0">
                <a:solidFill>
                  <a:schemeClr val="bg1"/>
                </a:solidFill>
                <a:latin typeface="Consolas" panose="020B0609020204030204" pitchFamily="49" charset="0"/>
                <a:cs typeface="Consolas" panose="020B0609020204030204" pitchFamily="49" charset="0"/>
              </a:rPr>
              <a:t>))</a:t>
            </a:r>
          </a:p>
        </p:txBody>
      </p:sp>
      <p:grpSp>
        <p:nvGrpSpPr>
          <p:cNvPr id="22" name="Group 21"/>
          <p:cNvGrpSpPr/>
          <p:nvPr/>
        </p:nvGrpSpPr>
        <p:grpSpPr>
          <a:xfrm>
            <a:off x="448855" y="3501263"/>
            <a:ext cx="1749972" cy="1450427"/>
            <a:chOff x="3011215" y="2948152"/>
            <a:chExt cx="1749972" cy="1450427"/>
          </a:xfrm>
        </p:grpSpPr>
        <p:grpSp>
          <p:nvGrpSpPr>
            <p:cNvPr id="27" name="Group 26"/>
            <p:cNvGrpSpPr/>
            <p:nvPr/>
          </p:nvGrpSpPr>
          <p:grpSpPr>
            <a:xfrm>
              <a:off x="3040118" y="3078216"/>
              <a:ext cx="1692166" cy="1190298"/>
              <a:chOff x="3066941" y="3042744"/>
              <a:chExt cx="1692166" cy="1190298"/>
            </a:xfrm>
          </p:grpSpPr>
          <p:pic>
            <p:nvPicPr>
              <p:cNvPr id="2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Rounded Rectangle 27"/>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 name="Straight Connector 17">
            <a:extLst>
              <a:ext uri="{FF2B5EF4-FFF2-40B4-BE49-F238E27FC236}">
                <a16:creationId xmlns:a16="http://schemas.microsoft.com/office/drawing/2014/main" id="{70FD0FC9-2DA8-1D4F-939C-8BA61F59686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D6DC89D-320E-164E-874B-795870802CD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54368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6/3/20</a:t>
            </a:fld>
            <a:endParaRPr lang="en-US"/>
          </a:p>
        </p:txBody>
      </p:sp>
      <p:sp>
        <p:nvSpPr>
          <p:cNvPr id="3" name="Title 2"/>
          <p:cNvSpPr>
            <a:spLocks noGrp="1"/>
          </p:cNvSpPr>
          <p:nvPr>
            <p:ph type="title"/>
          </p:nvPr>
        </p:nvSpPr>
        <p:spPr>
          <a:xfrm>
            <a:off x="0" y="365126"/>
            <a:ext cx="8515350" cy="591477"/>
          </a:xfrm>
        </p:spPr>
        <p:txBody>
          <a:bodyPr/>
          <a:lstStyle/>
          <a:p>
            <a:r>
              <a:rPr lang="en-US" dirty="0"/>
              <a:t>Poor Man’s Lemmatization (more to come later)</a:t>
            </a:r>
          </a:p>
        </p:txBody>
      </p:sp>
      <p:sp>
        <p:nvSpPr>
          <p:cNvPr id="4" name="Slide Number Placeholder 3"/>
          <p:cNvSpPr>
            <a:spLocks noGrp="1"/>
          </p:cNvSpPr>
          <p:nvPr>
            <p:ph type="sldNum" sz="quarter" idx="12"/>
          </p:nvPr>
        </p:nvSpPr>
        <p:spPr/>
        <p:txBody>
          <a:bodyPr/>
          <a:lstStyle/>
          <a:p>
            <a:fld id="{37290FF7-652B-4475-AEAB-8B1A5D23AE09}" type="slidenum">
              <a:rPr lang="en-US" smtClean="0"/>
              <a:t>34</a:t>
            </a:fld>
            <a:endParaRPr lang="en-US"/>
          </a:p>
        </p:txBody>
      </p:sp>
      <p:pic>
        <p:nvPicPr>
          <p:cNvPr id="6" name="Picture 5"/>
          <p:cNvPicPr>
            <a:picLocks noChangeAspect="1"/>
          </p:cNvPicPr>
          <p:nvPr/>
        </p:nvPicPr>
        <p:blipFill>
          <a:blip r:embed="rId2"/>
          <a:stretch>
            <a:fillRect/>
          </a:stretch>
        </p:blipFill>
        <p:spPr>
          <a:xfrm>
            <a:off x="598170" y="1693532"/>
            <a:ext cx="3174683" cy="2793721"/>
          </a:xfrm>
          <a:prstGeom prst="rect">
            <a:avLst/>
          </a:prstGeom>
          <a:ln>
            <a:solidFill>
              <a:schemeClr val="tx1"/>
            </a:solidFill>
          </a:ln>
        </p:spPr>
      </p:pic>
      <p:sp>
        <p:nvSpPr>
          <p:cNvPr id="7" name="TextBox 6"/>
          <p:cNvSpPr txBox="1"/>
          <p:nvPr/>
        </p:nvSpPr>
        <p:spPr>
          <a:xfrm>
            <a:off x="598169" y="1196565"/>
            <a:ext cx="2210862" cy="369332"/>
          </a:xfrm>
          <a:prstGeom prst="rect">
            <a:avLst/>
          </a:prstGeom>
          <a:solidFill>
            <a:schemeClr val="accent1"/>
          </a:solidFill>
        </p:spPr>
        <p:txBody>
          <a:bodyPr wrap="none" rtlCol="0">
            <a:spAutoFit/>
          </a:bodyPr>
          <a:lstStyle/>
          <a:p>
            <a:pPr defTabSz="457200"/>
            <a:r>
              <a:rPr lang="en-US" sz="1800" kern="12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library(lexicon)</a:t>
            </a:r>
          </a:p>
        </p:txBody>
      </p:sp>
      <p:sp>
        <p:nvSpPr>
          <p:cNvPr id="8" name="Rounded Rectangle 7"/>
          <p:cNvSpPr/>
          <p:nvPr/>
        </p:nvSpPr>
        <p:spPr>
          <a:xfrm>
            <a:off x="4551044" y="1399680"/>
            <a:ext cx="4084320" cy="3072295"/>
          </a:xfrm>
          <a:prstGeom prst="roundRect">
            <a:avLst>
              <a:gd name="adj" fmla="val 10000"/>
            </a:avLst>
          </a:prstGeom>
          <a:solidFill>
            <a:schemeClr val="accent5"/>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a:lstStyle/>
          <a:p>
            <a:r>
              <a:rPr lang="en-US" dirty="0" err="1"/>
              <a:t>Qdap’s</a:t>
            </a:r>
            <a:r>
              <a:rPr lang="en-US" dirty="0"/>
              <a:t> </a:t>
            </a:r>
            <a:r>
              <a:rPr lang="en-US" dirty="0" err="1"/>
              <a:t>mgsub</a:t>
            </a:r>
            <a:r>
              <a:rPr lang="en-US" dirty="0"/>
              <a:t> function can help you lemmatize words.  </a:t>
            </a:r>
          </a:p>
          <a:p>
            <a:pPr marL="342900" indent="-342900">
              <a:buAutoNum type="arabicPeriod"/>
            </a:pPr>
            <a:r>
              <a:rPr lang="en-US" dirty="0"/>
              <a:t>Bring in a lemmatization lexicon.</a:t>
            </a:r>
          </a:p>
          <a:p>
            <a:pPr marL="342900" indent="-342900">
              <a:buAutoNum type="arabicPeriod"/>
            </a:pPr>
            <a:r>
              <a:rPr lang="en-US" dirty="0"/>
              <a:t>Supply a vector of patterns to search for</a:t>
            </a:r>
          </a:p>
          <a:p>
            <a:pPr marL="342900" indent="-342900">
              <a:buAutoNum type="arabicPeriod"/>
            </a:pPr>
            <a:r>
              <a:rPr lang="en-US" dirty="0"/>
              <a:t>Supply a vector of patters to replace or change into.</a:t>
            </a:r>
          </a:p>
          <a:p>
            <a:pPr marL="342900" indent="-342900">
              <a:buAutoNum type="arabicPeriod"/>
            </a:pPr>
            <a:r>
              <a:rPr lang="en-US" dirty="0"/>
              <a:t>Specify the vector the lexicon and substitutions should be applied to.</a:t>
            </a:r>
          </a:p>
        </p:txBody>
      </p:sp>
      <p:sp>
        <p:nvSpPr>
          <p:cNvPr id="9" name="Rectangle 8"/>
          <p:cNvSpPr/>
          <p:nvPr/>
        </p:nvSpPr>
        <p:spPr>
          <a:xfrm>
            <a:off x="396240" y="4845621"/>
            <a:ext cx="8351520" cy="1169551"/>
          </a:xfrm>
          <a:prstGeom prst="rect">
            <a:avLst/>
          </a:prstGeom>
          <a:solidFill>
            <a:schemeClr val="accent3"/>
          </a:solidFill>
        </p:spPr>
        <p:txBody>
          <a:bodyPr wrap="square">
            <a:spAutoFit/>
          </a:bodyPr>
          <a:lstStyle/>
          <a:p>
            <a:pPr defTabSz="457200"/>
            <a:r>
              <a:rPr lang="en-US" sz="1400" kern="12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 Poor Man's Lemmatization</a:t>
            </a:r>
          </a:p>
          <a:p>
            <a:pPr defTabSz="457200"/>
            <a:r>
              <a:rPr lang="en-US" sz="14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library(lexicon)</a:t>
            </a:r>
          </a:p>
          <a:p>
            <a:pPr defTabSz="457200"/>
            <a:r>
              <a:rPr lang="en-US" sz="1400" kern="12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library(</a:t>
            </a:r>
            <a:r>
              <a:rPr lang="en-US" sz="1400" kern="1200" dirty="0" err="1">
                <a:solidFill>
                  <a:schemeClr val="bg1"/>
                </a:solidFill>
                <a:latin typeface="Consolas" panose="020B0609020204030204" pitchFamily="49" charset="0"/>
                <a:ea typeface="Arial Unicode MS" panose="020B0604020202020204" pitchFamily="34" charset="-128"/>
                <a:cs typeface="Consolas" panose="020B0609020204030204" pitchFamily="49" charset="0"/>
              </a:rPr>
              <a:t>qdap</a:t>
            </a:r>
            <a:r>
              <a:rPr lang="en-US" sz="1400" kern="12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kern="12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data(</a:t>
            </a:r>
            <a:r>
              <a:rPr lang="en-US" sz="1400" kern="1200" dirty="0" err="1">
                <a:solidFill>
                  <a:schemeClr val="bg1"/>
                </a:solidFill>
                <a:latin typeface="Consolas" panose="020B0609020204030204" pitchFamily="49" charset="0"/>
                <a:ea typeface="Arial Unicode MS" panose="020B0604020202020204" pitchFamily="34" charset="-128"/>
                <a:cs typeface="Consolas" panose="020B0609020204030204" pitchFamily="49" charset="0"/>
              </a:rPr>
              <a:t>hash_lemmas</a:t>
            </a:r>
            <a:r>
              <a:rPr lang="en-US" sz="1400" kern="12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kern="1200" dirty="0" err="1">
                <a:solidFill>
                  <a:schemeClr val="bg1"/>
                </a:solidFill>
                <a:latin typeface="Consolas" panose="020B0609020204030204" pitchFamily="49" charset="0"/>
                <a:ea typeface="Arial Unicode MS" panose="020B0604020202020204" pitchFamily="34" charset="-128"/>
                <a:cs typeface="Consolas" panose="020B0609020204030204" pitchFamily="49" charset="0"/>
              </a:rPr>
              <a:t>text$text</a:t>
            </a:r>
            <a:r>
              <a:rPr lang="en-US" sz="1400" kern="12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 &lt;- </a:t>
            </a:r>
            <a:r>
              <a:rPr lang="en-US" sz="1400" kern="1200" dirty="0" err="1">
                <a:solidFill>
                  <a:schemeClr val="bg1"/>
                </a:solidFill>
                <a:latin typeface="Consolas" panose="020B0609020204030204" pitchFamily="49" charset="0"/>
                <a:ea typeface="Arial Unicode MS" panose="020B0604020202020204" pitchFamily="34" charset="-128"/>
                <a:cs typeface="Consolas" panose="020B0609020204030204" pitchFamily="49" charset="0"/>
              </a:rPr>
              <a:t>mgsub</a:t>
            </a:r>
            <a:r>
              <a:rPr lang="en-US" sz="1400" kern="12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schemeClr val="bg1"/>
                </a:solidFill>
                <a:latin typeface="Consolas" panose="020B0609020204030204" pitchFamily="49" charset="0"/>
                <a:ea typeface="Arial Unicode MS" panose="020B0604020202020204" pitchFamily="34" charset="-128"/>
                <a:cs typeface="Consolas" panose="020B0609020204030204" pitchFamily="49" charset="0"/>
              </a:rPr>
              <a:t>hash_lemmas$token,hash_lemmas$lemma,text$text</a:t>
            </a:r>
            <a:r>
              <a:rPr lang="en-US" sz="1400" kern="12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0" name="Rectangle 9"/>
          <p:cNvSpPr/>
          <p:nvPr/>
        </p:nvSpPr>
        <p:spPr>
          <a:xfrm>
            <a:off x="4300537" y="6006197"/>
            <a:ext cx="4714876" cy="307777"/>
          </a:xfrm>
          <a:prstGeom prst="rect">
            <a:avLst/>
          </a:prstGeom>
        </p:spPr>
        <p:txBody>
          <a:bodyPr wrap="square">
            <a:spAutoFit/>
          </a:bodyPr>
          <a:lstStyle/>
          <a:p>
            <a:pPr defTabSz="457200"/>
            <a:r>
              <a:rPr lang="en-US" sz="1400" i="1" dirty="0">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rPr>
              <a:t>Warning,: Not done in class because it takes a long time.</a:t>
            </a:r>
          </a:p>
        </p:txBody>
      </p:sp>
      <p:sp>
        <p:nvSpPr>
          <p:cNvPr id="11" name="Footer Placeholder 5">
            <a:extLst>
              <a:ext uri="{FF2B5EF4-FFF2-40B4-BE49-F238E27FC236}">
                <a16:creationId xmlns:a16="http://schemas.microsoft.com/office/drawing/2014/main" id="{70FFCC42-8F8D-4609-9B8A-7AC247FB6E63}"/>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5" name="Rectangle 4">
            <a:extLst>
              <a:ext uri="{FF2B5EF4-FFF2-40B4-BE49-F238E27FC236}">
                <a16:creationId xmlns:a16="http://schemas.microsoft.com/office/drawing/2014/main" id="{3094F116-A918-5F45-8EEE-01C3B65DFB63}"/>
              </a:ext>
            </a:extLst>
          </p:cNvPr>
          <p:cNvSpPr/>
          <p:nvPr/>
        </p:nvSpPr>
        <p:spPr>
          <a:xfrm rot="19431659">
            <a:off x="2014331" y="2796208"/>
            <a:ext cx="5102087" cy="1351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Better w UD PIPE covered on Friday</a:t>
            </a:r>
          </a:p>
        </p:txBody>
      </p:sp>
    </p:spTree>
    <p:extLst>
      <p:ext uri="{BB962C8B-B14F-4D97-AF65-F5344CB8AC3E}">
        <p14:creationId xmlns:p14="http://schemas.microsoft.com/office/powerpoint/2010/main" val="28065681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6/3/20</a:t>
            </a:fld>
            <a:endParaRPr lang="en-US"/>
          </a:p>
        </p:txBody>
      </p:sp>
      <p:sp>
        <p:nvSpPr>
          <p:cNvPr id="3" name="Title 2"/>
          <p:cNvSpPr>
            <a:spLocks noGrp="1"/>
          </p:cNvSpPr>
          <p:nvPr>
            <p:ph type="title"/>
          </p:nvPr>
        </p:nvSpPr>
        <p:spPr>
          <a:xfrm>
            <a:off x="224851" y="365126"/>
            <a:ext cx="8661973" cy="591477"/>
          </a:xfrm>
        </p:spPr>
        <p:txBody>
          <a:bodyPr/>
          <a:lstStyle/>
          <a:p>
            <a:r>
              <a:rPr lang="en-US" sz="2800" dirty="0"/>
              <a:t>Custom Functions in this class</a:t>
            </a:r>
          </a:p>
        </p:txBody>
      </p:sp>
      <p:sp>
        <p:nvSpPr>
          <p:cNvPr id="4" name="Slide Number Placeholder 3"/>
          <p:cNvSpPr>
            <a:spLocks noGrp="1"/>
          </p:cNvSpPr>
          <p:nvPr>
            <p:ph type="sldNum" sz="quarter" idx="12"/>
          </p:nvPr>
        </p:nvSpPr>
        <p:spPr/>
        <p:txBody>
          <a:bodyPr/>
          <a:lstStyle/>
          <a:p>
            <a:fld id="{37290FF7-652B-4475-AEAB-8B1A5D23AE09}" type="slidenum">
              <a:rPr lang="en-US" smtClean="0"/>
              <a:t>35</a:t>
            </a:fld>
            <a:endParaRPr lang="en-US"/>
          </a:p>
        </p:txBody>
      </p:sp>
      <p:sp>
        <p:nvSpPr>
          <p:cNvPr id="6" name="Rectangle 5"/>
          <p:cNvSpPr/>
          <p:nvPr/>
        </p:nvSpPr>
        <p:spPr>
          <a:xfrm>
            <a:off x="366877" y="2410048"/>
            <a:ext cx="4572000" cy="1938992"/>
          </a:xfrm>
          <a:prstGeom prst="rect">
            <a:avLst/>
          </a:prstGeom>
          <a:solidFill>
            <a:schemeClr val="bg1">
              <a:lumMod val="85000"/>
            </a:schemeClr>
          </a:solidFill>
        </p:spPr>
        <p:txBody>
          <a:bodyPr>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function(x){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return NA when there is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NA</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error = function(e) e)</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if not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if (!inherits(</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return(y)}</a:t>
            </a:r>
          </a:p>
        </p:txBody>
      </p:sp>
      <p:sp>
        <p:nvSpPr>
          <p:cNvPr id="7" name="TextBox 6"/>
          <p:cNvSpPr txBox="1"/>
          <p:nvPr/>
        </p:nvSpPr>
        <p:spPr>
          <a:xfrm>
            <a:off x="414174" y="1245053"/>
            <a:ext cx="8304157" cy="369332"/>
          </a:xfrm>
          <a:prstGeom prst="rect">
            <a:avLst/>
          </a:prstGeom>
          <a:solidFill>
            <a:schemeClr val="tx2"/>
          </a:solidFill>
        </p:spPr>
        <p:txBody>
          <a:bodyPr wrap="square" rtlCol="0">
            <a:spAutoFit/>
          </a:bodyPr>
          <a:lstStyle/>
          <a:p>
            <a:pPr defTabSz="457200"/>
            <a:r>
              <a:rPr lang="en-US" sz="1800" kern="1200" dirty="0">
                <a:solidFill>
                  <a:schemeClr val="bg1"/>
                </a:solidFill>
                <a:latin typeface="+mj-lt"/>
                <a:ea typeface="Arial Unicode MS" panose="020B0604020202020204" pitchFamily="34" charset="-128"/>
                <a:cs typeface="Arial Unicode MS" panose="020B0604020202020204" pitchFamily="34" charset="-128"/>
              </a:rPr>
              <a:t>“</a:t>
            </a:r>
            <a:r>
              <a:rPr lang="en-US" sz="1800" kern="1200" dirty="0" err="1">
                <a:solidFill>
                  <a:schemeClr val="bg1"/>
                </a:solidFill>
                <a:latin typeface="+mj-lt"/>
                <a:ea typeface="Arial Unicode MS" panose="020B0604020202020204" pitchFamily="34" charset="-128"/>
                <a:cs typeface="Arial Unicode MS" panose="020B0604020202020204" pitchFamily="34" charset="-128"/>
              </a:rPr>
              <a:t>tryTolower</a:t>
            </a:r>
            <a:r>
              <a:rPr lang="en-US" sz="1800" kern="1200" dirty="0">
                <a:solidFill>
                  <a:schemeClr val="bg1"/>
                </a:solidFill>
                <a:latin typeface="+mj-lt"/>
                <a:ea typeface="Arial Unicode MS" panose="020B0604020202020204" pitchFamily="34" charset="-128"/>
                <a:cs typeface="Arial Unicode MS" panose="020B0604020202020204" pitchFamily="34" charset="-128"/>
              </a:rPr>
              <a:t>” is poached to account for errors when making lowercase. </a:t>
            </a:r>
          </a:p>
        </p:txBody>
      </p:sp>
      <p:sp>
        <p:nvSpPr>
          <p:cNvPr id="11" name="Footer Placeholder 5">
            <a:extLst>
              <a:ext uri="{FF2B5EF4-FFF2-40B4-BE49-F238E27FC236}">
                <a16:creationId xmlns:a16="http://schemas.microsoft.com/office/drawing/2014/main" id="{57FB663B-C4A4-4685-ADE7-88CAA5A34233}"/>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12" name="Rectangle 11"/>
          <p:cNvSpPr/>
          <p:nvPr/>
        </p:nvSpPr>
        <p:spPr>
          <a:xfrm>
            <a:off x="396240" y="5050572"/>
            <a:ext cx="8351520" cy="923330"/>
          </a:xfrm>
          <a:prstGeom prst="rect">
            <a:avLst/>
          </a:prstGeom>
          <a:solidFill>
            <a:schemeClr val="accent3"/>
          </a:solidFill>
        </p:spPr>
        <p:txBody>
          <a:bodyPr wrap="square">
            <a:spAutoFit/>
          </a:bodyPr>
          <a:lstStyle/>
          <a:p>
            <a:pPr defTabSz="457200"/>
            <a:r>
              <a:rPr lang="en-US"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Base: </a:t>
            </a:r>
            <a:r>
              <a:rPr lang="en-US" dirty="0" err="1">
                <a:solidFill>
                  <a:prstClr val="white"/>
                </a:solidFill>
                <a:latin typeface="Consolas" panose="020B0609020204030204" pitchFamily="49" charset="0"/>
                <a:ea typeface="Arial Unicode MS" panose="020B0604020202020204" pitchFamily="34" charset="-128"/>
                <a:cs typeface="Consolas" panose="020B0609020204030204" pitchFamily="49" charset="0"/>
              </a:rPr>
              <a:t>tolower</a:t>
            </a:r>
            <a:r>
              <a:rPr lang="en-US"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(basic) – fails if not utf-8</a:t>
            </a:r>
          </a:p>
          <a:p>
            <a:pPr defTabSz="457200"/>
            <a:r>
              <a:rPr lang="en-US" dirty="0" err="1">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Stringr</a:t>
            </a:r>
            <a:r>
              <a:rPr lang="en-US"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err="1">
                <a:solidFill>
                  <a:prstClr val="white"/>
                </a:solidFill>
                <a:latin typeface="Consolas" panose="020B0609020204030204" pitchFamily="49" charset="0"/>
                <a:ea typeface="Arial Unicode MS" panose="020B0604020202020204" pitchFamily="34" charset="-128"/>
                <a:cs typeface="Consolas" panose="020B0609020204030204" pitchFamily="49" charset="0"/>
              </a:rPr>
              <a:t>str_to_lower</a:t>
            </a:r>
            <a:r>
              <a:rPr lang="en-US"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(wrapper) – fails if not utf-8</a:t>
            </a:r>
          </a:p>
          <a:p>
            <a:pPr defTabSz="457200"/>
            <a:r>
              <a:rPr lang="en-US"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Custom: </a:t>
            </a:r>
            <a:r>
              <a:rPr lang="en-US" dirty="0" err="1">
                <a:solidFill>
                  <a:prstClr val="white"/>
                </a:solidFill>
                <a:latin typeface="Consolas" panose="020B0609020204030204" pitchFamily="49" charset="0"/>
                <a:ea typeface="Arial Unicode MS" panose="020B0604020202020204" pitchFamily="34" charset="-128"/>
                <a:cs typeface="Consolas" panose="020B0609020204030204" pitchFamily="49" charset="0"/>
              </a:rPr>
              <a:t>tryTolower</a:t>
            </a:r>
            <a:r>
              <a:rPr lang="en-US"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(handles errors) – fault tolerant!</a:t>
            </a:r>
          </a:p>
        </p:txBody>
      </p:sp>
      <p:cxnSp>
        <p:nvCxnSpPr>
          <p:cNvPr id="9" name="Straight Connector 8">
            <a:extLst>
              <a:ext uri="{FF2B5EF4-FFF2-40B4-BE49-F238E27FC236}">
                <a16:creationId xmlns:a16="http://schemas.microsoft.com/office/drawing/2014/main" id="{D585887A-F600-104E-9C8B-AB2FDD14138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0937578-F52C-3F41-9976-2ACAC71EA46B}"/>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59587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6/3/20</a:t>
            </a:fld>
            <a:endParaRPr lang="en-US"/>
          </a:p>
        </p:txBody>
      </p:sp>
      <p:sp>
        <p:nvSpPr>
          <p:cNvPr id="3" name="Title 2"/>
          <p:cNvSpPr>
            <a:spLocks noGrp="1"/>
          </p:cNvSpPr>
          <p:nvPr>
            <p:ph type="title"/>
          </p:nvPr>
        </p:nvSpPr>
        <p:spPr>
          <a:xfrm>
            <a:off x="224851" y="365126"/>
            <a:ext cx="8661973" cy="591477"/>
          </a:xfrm>
        </p:spPr>
        <p:txBody>
          <a:bodyPr/>
          <a:lstStyle/>
          <a:p>
            <a:r>
              <a:rPr lang="en-US" sz="2800" dirty="0"/>
              <a:t>Custom Functions in this class</a:t>
            </a:r>
          </a:p>
        </p:txBody>
      </p:sp>
      <p:sp>
        <p:nvSpPr>
          <p:cNvPr id="4" name="Slide Number Placeholder 3"/>
          <p:cNvSpPr>
            <a:spLocks noGrp="1"/>
          </p:cNvSpPr>
          <p:nvPr>
            <p:ph type="sldNum" sz="quarter" idx="12"/>
          </p:nvPr>
        </p:nvSpPr>
        <p:spPr/>
        <p:txBody>
          <a:bodyPr/>
          <a:lstStyle/>
          <a:p>
            <a:fld id="{37290FF7-652B-4475-AEAB-8B1A5D23AE09}" type="slidenum">
              <a:rPr lang="en-US" smtClean="0"/>
              <a:t>36</a:t>
            </a:fld>
            <a:endParaRPr lang="en-US"/>
          </a:p>
        </p:txBody>
      </p:sp>
      <p:sp>
        <p:nvSpPr>
          <p:cNvPr id="9" name="Rectangle 8"/>
          <p:cNvSpPr/>
          <p:nvPr/>
        </p:nvSpPr>
        <p:spPr>
          <a:xfrm>
            <a:off x="432894" y="2296663"/>
            <a:ext cx="8269672" cy="2031325"/>
          </a:xfrm>
          <a:prstGeom prst="rect">
            <a:avLst/>
          </a:prstGeom>
          <a:solidFill>
            <a:schemeClr val="bg1">
              <a:lumMod val="85000"/>
            </a:schemeClr>
          </a:solidFill>
        </p:spPr>
        <p:txBody>
          <a:bodyPr wrap="square">
            <a:spAutoFit/>
          </a:bodyPr>
          <a:lstStyle/>
          <a:p>
            <a:pPr defTabSz="457200"/>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&lt;-function(corpus,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qdapRegex</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rm_url</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removePunctuation</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stripWhitespace</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removeNumbers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removeWords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return(corpus)</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endPar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p:txBody>
      </p:sp>
      <p:sp>
        <p:nvSpPr>
          <p:cNvPr id="11" name="Footer Placeholder 5">
            <a:extLst>
              <a:ext uri="{FF2B5EF4-FFF2-40B4-BE49-F238E27FC236}">
                <a16:creationId xmlns:a16="http://schemas.microsoft.com/office/drawing/2014/main" id="{57FB663B-C4A4-4685-ADE7-88CAA5A34233}"/>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12" name="TextBox 11"/>
          <p:cNvSpPr txBox="1"/>
          <p:nvPr/>
        </p:nvSpPr>
        <p:spPr>
          <a:xfrm>
            <a:off x="414174" y="1245053"/>
            <a:ext cx="8304157" cy="369332"/>
          </a:xfrm>
          <a:prstGeom prst="rect">
            <a:avLst/>
          </a:prstGeom>
          <a:solidFill>
            <a:schemeClr val="tx2"/>
          </a:solidFill>
        </p:spPr>
        <p:txBody>
          <a:bodyPr wrap="square" rtlCol="0">
            <a:spAutoFit/>
          </a:bodyPr>
          <a:lstStyle/>
          <a:p>
            <a:pPr defTabSz="457200"/>
            <a:r>
              <a:rPr lang="en-US" sz="1800" kern="1200" dirty="0">
                <a:solidFill>
                  <a:schemeClr val="bg1"/>
                </a:solidFill>
                <a:latin typeface="+mj-lt"/>
                <a:ea typeface="Arial Unicode MS" panose="020B0604020202020204" pitchFamily="34" charset="-128"/>
                <a:cs typeface="Arial Unicode MS" panose="020B0604020202020204" pitchFamily="34" charset="-128"/>
              </a:rPr>
              <a:t>“</a:t>
            </a:r>
            <a:r>
              <a:rPr lang="en-US" sz="1800" kern="1200" dirty="0" err="1">
                <a:solidFill>
                  <a:schemeClr val="bg1"/>
                </a:solidFill>
                <a:latin typeface="+mj-lt"/>
                <a:ea typeface="Arial Unicode MS" panose="020B0604020202020204" pitchFamily="34" charset="-128"/>
                <a:cs typeface="Arial Unicode MS" panose="020B0604020202020204" pitchFamily="34" charset="-128"/>
              </a:rPr>
              <a:t>cleanCorpus</a:t>
            </a:r>
            <a:r>
              <a:rPr lang="en-US" sz="1800" kern="1200" dirty="0">
                <a:solidFill>
                  <a:schemeClr val="bg1"/>
                </a:solidFill>
                <a:latin typeface="+mj-lt"/>
                <a:ea typeface="Arial Unicode MS" panose="020B0604020202020204" pitchFamily="34" charset="-128"/>
                <a:cs typeface="Arial Unicode MS" panose="020B0604020202020204" pitchFamily="34" charset="-128"/>
              </a:rPr>
              <a:t>” is </a:t>
            </a:r>
            <a:r>
              <a:rPr lang="en-US" dirty="0">
                <a:solidFill>
                  <a:schemeClr val="bg1"/>
                </a:solidFill>
                <a:latin typeface="+mj-lt"/>
                <a:ea typeface="Arial Unicode MS" panose="020B0604020202020204" pitchFamily="34" charset="-128"/>
                <a:cs typeface="Arial Unicode MS" panose="020B0604020202020204" pitchFamily="34" charset="-128"/>
              </a:rPr>
              <a:t>a convenience wrapper for basic cleaning operations</a:t>
            </a:r>
            <a:endParaRPr lang="en-US" sz="1800" kern="1200" dirty="0">
              <a:solidFill>
                <a:schemeClr val="bg1"/>
              </a:solidFill>
              <a:latin typeface="+mj-lt"/>
              <a:ea typeface="Arial Unicode MS" panose="020B0604020202020204" pitchFamily="34" charset="-128"/>
              <a:cs typeface="Arial Unicode MS" panose="020B0604020202020204" pitchFamily="34" charset="-128"/>
            </a:endParaRPr>
          </a:p>
        </p:txBody>
      </p:sp>
      <p:cxnSp>
        <p:nvCxnSpPr>
          <p:cNvPr id="8" name="Straight Connector 7">
            <a:extLst>
              <a:ext uri="{FF2B5EF4-FFF2-40B4-BE49-F238E27FC236}">
                <a16:creationId xmlns:a16="http://schemas.microsoft.com/office/drawing/2014/main" id="{BD80536F-867D-AA42-938F-FE88DD757019}"/>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FE05674-5D26-574E-A6CB-DC53E73EDB9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8697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816007-30FD-4AEB-A716-B9E15C36423B}"/>
              </a:ext>
            </a:extLst>
          </p:cNvPr>
          <p:cNvSpPr>
            <a:spLocks noGrp="1"/>
          </p:cNvSpPr>
          <p:nvPr>
            <p:ph type="dt" sz="half" idx="10"/>
          </p:nvPr>
        </p:nvSpPr>
        <p:spPr/>
        <p:txBody>
          <a:bodyPr/>
          <a:lstStyle/>
          <a:p>
            <a:fld id="{7DB6E382-4F61-4E24-BE1A-377EC83D0E3A}" type="datetime1">
              <a:rPr lang="en-US" smtClean="0"/>
              <a:t>6/3/20</a:t>
            </a:fld>
            <a:endParaRPr lang="en-US"/>
          </a:p>
        </p:txBody>
      </p:sp>
      <p:sp>
        <p:nvSpPr>
          <p:cNvPr id="3" name="Slide Number Placeholder 2">
            <a:extLst>
              <a:ext uri="{FF2B5EF4-FFF2-40B4-BE49-F238E27FC236}">
                <a16:creationId xmlns:a16="http://schemas.microsoft.com/office/drawing/2014/main" id="{F2A3FA6C-1D09-4C49-ABA1-9460C1498C0E}"/>
              </a:ext>
            </a:extLst>
          </p:cNvPr>
          <p:cNvSpPr>
            <a:spLocks noGrp="1"/>
          </p:cNvSpPr>
          <p:nvPr>
            <p:ph type="sldNum" sz="quarter" idx="12"/>
          </p:nvPr>
        </p:nvSpPr>
        <p:spPr/>
        <p:txBody>
          <a:bodyPr/>
          <a:lstStyle/>
          <a:p>
            <a:fld id="{37290FF7-652B-4475-AEAB-8B1A5D23AE09}" type="slidenum">
              <a:rPr lang="en-US" smtClean="0"/>
              <a:t>37</a:t>
            </a:fld>
            <a:endParaRPr lang="en-US"/>
          </a:p>
        </p:txBody>
      </p:sp>
      <p:sp>
        <p:nvSpPr>
          <p:cNvPr id="4" name="Footer Placeholder 3">
            <a:extLst>
              <a:ext uri="{FF2B5EF4-FFF2-40B4-BE49-F238E27FC236}">
                <a16:creationId xmlns:a16="http://schemas.microsoft.com/office/drawing/2014/main" id="{C687A7C9-8C15-4FA8-8D46-F140BB5CC64F}"/>
              </a:ext>
            </a:extLst>
          </p:cNvPr>
          <p:cNvSpPr>
            <a:spLocks noGrp="1"/>
          </p:cNvSpPr>
          <p:nvPr>
            <p:ph type="ftr" sz="quarter" idx="3"/>
          </p:nvPr>
        </p:nvSpPr>
        <p:spPr/>
        <p:txBody>
          <a:bodyPr/>
          <a:lstStyle/>
          <a:p>
            <a:r>
              <a:rPr lang="en-US" dirty="0"/>
              <a:t>Kwartler CSCI -96</a:t>
            </a:r>
          </a:p>
        </p:txBody>
      </p:sp>
      <p:sp>
        <p:nvSpPr>
          <p:cNvPr id="5" name="Title 2">
            <a:extLst>
              <a:ext uri="{FF2B5EF4-FFF2-40B4-BE49-F238E27FC236}">
                <a16:creationId xmlns:a16="http://schemas.microsoft.com/office/drawing/2014/main" id="{1CDCF66D-06F3-4DE5-8326-51447DB50D0F}"/>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Meta Example</a:t>
            </a:r>
          </a:p>
        </p:txBody>
      </p:sp>
      <p:pic>
        <p:nvPicPr>
          <p:cNvPr id="6" name="Picture 5">
            <a:extLst>
              <a:ext uri="{FF2B5EF4-FFF2-40B4-BE49-F238E27FC236}">
                <a16:creationId xmlns:a16="http://schemas.microsoft.com/office/drawing/2014/main" id="{156676A5-BF38-41C1-B737-6C8B94630429}"/>
              </a:ext>
            </a:extLst>
          </p:cNvPr>
          <p:cNvPicPr>
            <a:picLocks noChangeAspect="1"/>
          </p:cNvPicPr>
          <p:nvPr/>
        </p:nvPicPr>
        <p:blipFill>
          <a:blip r:embed="rId2"/>
          <a:stretch>
            <a:fillRect/>
          </a:stretch>
        </p:blipFill>
        <p:spPr>
          <a:xfrm>
            <a:off x="250954" y="2363760"/>
            <a:ext cx="8515350" cy="2853224"/>
          </a:xfrm>
          <a:prstGeom prst="rect">
            <a:avLst/>
          </a:prstGeom>
        </p:spPr>
      </p:pic>
      <p:sp>
        <p:nvSpPr>
          <p:cNvPr id="7" name="Rectangle 6">
            <a:extLst>
              <a:ext uri="{FF2B5EF4-FFF2-40B4-BE49-F238E27FC236}">
                <a16:creationId xmlns:a16="http://schemas.microsoft.com/office/drawing/2014/main" id="{7BFF2EDE-E399-4E3D-BDB9-7FC1AE0C6051}"/>
              </a:ext>
            </a:extLst>
          </p:cNvPr>
          <p:cNvSpPr/>
          <p:nvPr/>
        </p:nvSpPr>
        <p:spPr>
          <a:xfrm rot="16200000">
            <a:off x="-145280" y="1563562"/>
            <a:ext cx="1178528" cy="307777"/>
          </a:xfrm>
          <a:prstGeom prst="rect">
            <a:avLst/>
          </a:prstGeom>
          <a:solidFill>
            <a:schemeClr val="accent2"/>
          </a:solidFill>
        </p:spPr>
        <p:txBody>
          <a:bodyPr wrap="none">
            <a:spAutoFit/>
          </a:bodyPr>
          <a:lstStyle/>
          <a:p>
            <a:pPr algn="ctr"/>
            <a:r>
              <a:rPr lang="en-US" sz="14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a:t>
            </a:r>
            <a:r>
              <a:rPr lang="en-US" sz="1400" dirty="0" err="1">
                <a:solidFill>
                  <a:schemeClr val="bg1"/>
                </a:solidFill>
                <a:latin typeface="Consolas" panose="020B0609020204030204" pitchFamily="49" charset="0"/>
                <a:ea typeface="Arial Unicode MS" panose="020B0604020202020204" pitchFamily="34" charset="-128"/>
                <a:cs typeface="Consolas" panose="020B0609020204030204" pitchFamily="49" charset="0"/>
              </a:rPr>
              <a:t>doc_id</a:t>
            </a:r>
            <a:r>
              <a:rPr lang="en-US" sz="14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 </a:t>
            </a:r>
            <a:endParaRPr lang="en-US" sz="1400" dirty="0">
              <a:solidFill>
                <a:schemeClr val="bg1"/>
              </a:solidFill>
            </a:endParaRPr>
          </a:p>
        </p:txBody>
      </p:sp>
      <p:sp>
        <p:nvSpPr>
          <p:cNvPr id="8" name="Rectangle 7">
            <a:extLst>
              <a:ext uri="{FF2B5EF4-FFF2-40B4-BE49-F238E27FC236}">
                <a16:creationId xmlns:a16="http://schemas.microsoft.com/office/drawing/2014/main" id="{6F6A4576-E2B8-441C-93E1-874ADF803BAD}"/>
              </a:ext>
            </a:extLst>
          </p:cNvPr>
          <p:cNvSpPr/>
          <p:nvPr/>
        </p:nvSpPr>
        <p:spPr>
          <a:xfrm>
            <a:off x="651852" y="1937383"/>
            <a:ext cx="1928386" cy="369332"/>
          </a:xfrm>
          <a:prstGeom prst="rect">
            <a:avLst/>
          </a:prstGeom>
          <a:solidFill>
            <a:schemeClr val="accent1"/>
          </a:solidFill>
        </p:spPr>
        <p:txBody>
          <a:bodyPr wrap="square">
            <a:spAutoFit/>
          </a:bodyPr>
          <a:lstStyle/>
          <a:p>
            <a:pPr algn="ctr"/>
            <a:r>
              <a:rPr lang="en-US"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'$text'</a:t>
            </a:r>
            <a:endParaRPr lang="en-US" dirty="0">
              <a:solidFill>
                <a:schemeClr val="bg1"/>
              </a:solidFill>
            </a:endParaRPr>
          </a:p>
        </p:txBody>
      </p:sp>
      <p:sp>
        <p:nvSpPr>
          <p:cNvPr id="9" name="Rectangle 8">
            <a:extLst>
              <a:ext uri="{FF2B5EF4-FFF2-40B4-BE49-F238E27FC236}">
                <a16:creationId xmlns:a16="http://schemas.microsoft.com/office/drawing/2014/main" id="{55DD64AD-C5AF-4714-B275-BF4900BD4573}"/>
              </a:ext>
            </a:extLst>
          </p:cNvPr>
          <p:cNvSpPr/>
          <p:nvPr/>
        </p:nvSpPr>
        <p:spPr>
          <a:xfrm>
            <a:off x="2686050" y="1937383"/>
            <a:ext cx="6080254" cy="369332"/>
          </a:xfrm>
          <a:prstGeom prst="rect">
            <a:avLst/>
          </a:prstGeom>
          <a:solidFill>
            <a:schemeClr val="tx2"/>
          </a:solidFill>
        </p:spPr>
        <p:txBody>
          <a:bodyPr wrap="square">
            <a:spAutoFit/>
          </a:bodyPr>
          <a:lstStyle/>
          <a:p>
            <a:pPr algn="ctr"/>
            <a:r>
              <a:rPr lang="en-US"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META: $favorited, $created … </a:t>
            </a:r>
            <a:endParaRPr lang="en-US" dirty="0">
              <a:solidFill>
                <a:schemeClr val="bg1"/>
              </a:solidFill>
            </a:endParaRPr>
          </a:p>
        </p:txBody>
      </p:sp>
      <p:sp>
        <p:nvSpPr>
          <p:cNvPr id="10" name="TextBox 9">
            <a:extLst>
              <a:ext uri="{FF2B5EF4-FFF2-40B4-BE49-F238E27FC236}">
                <a16:creationId xmlns:a16="http://schemas.microsoft.com/office/drawing/2014/main" id="{84172689-3AD2-4CAF-8B25-70CAC79D81F8}"/>
              </a:ext>
            </a:extLst>
          </p:cNvPr>
          <p:cNvSpPr txBox="1"/>
          <p:nvPr/>
        </p:nvSpPr>
        <p:spPr>
          <a:xfrm>
            <a:off x="461773" y="5433021"/>
            <a:ext cx="4525470" cy="923330"/>
          </a:xfrm>
          <a:prstGeom prst="rect">
            <a:avLst/>
          </a:prstGeom>
          <a:noFill/>
        </p:spPr>
        <p:txBody>
          <a:bodyPr wrap="none" rtlCol="0">
            <a:spAutoFit/>
          </a:bodyPr>
          <a:lstStyle/>
          <a:p>
            <a:pPr marL="117475" indent="-117475">
              <a:buFont typeface="Arial" panose="020B0604020202020204" pitchFamily="34" charset="0"/>
              <a:buChar char="•"/>
            </a:pPr>
            <a:r>
              <a:rPr lang="en-US" dirty="0"/>
              <a:t>ID is for organization</a:t>
            </a:r>
          </a:p>
          <a:p>
            <a:pPr marL="117475" indent="-117475">
              <a:buFont typeface="Arial" panose="020B0604020202020204" pitchFamily="34" charset="0"/>
              <a:buChar char="•"/>
            </a:pPr>
            <a:r>
              <a:rPr lang="en-US" dirty="0"/>
              <a:t>Text is the information we want to examine</a:t>
            </a:r>
          </a:p>
          <a:p>
            <a:pPr marL="117475" indent="-117475">
              <a:buFont typeface="Arial" panose="020B0604020202020204" pitchFamily="34" charset="0"/>
              <a:buChar char="•"/>
            </a:pPr>
            <a:r>
              <a:rPr lang="en-US" dirty="0"/>
              <a:t>Meta adds context to our observations.</a:t>
            </a:r>
          </a:p>
        </p:txBody>
      </p:sp>
      <p:cxnSp>
        <p:nvCxnSpPr>
          <p:cNvPr id="12" name="Straight Connector 11">
            <a:extLst>
              <a:ext uri="{FF2B5EF4-FFF2-40B4-BE49-F238E27FC236}">
                <a16:creationId xmlns:a16="http://schemas.microsoft.com/office/drawing/2014/main" id="{9E31723E-642C-4FE0-93E6-687AA034ACB6}"/>
              </a:ext>
            </a:extLst>
          </p:cNvPr>
          <p:cNvCxnSpPr/>
          <p:nvPr/>
        </p:nvCxnSpPr>
        <p:spPr>
          <a:xfrm>
            <a:off x="290095" y="5433021"/>
            <a:ext cx="847620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89D220A-75D1-0A4D-B83B-53FDA555180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DD3F92F-6906-724B-860B-FEA72FE79A7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11417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80475" y="5602365"/>
            <a:ext cx="8351520" cy="307777"/>
          </a:xfrm>
          <a:prstGeom prst="rect">
            <a:avLst/>
          </a:prstGeom>
          <a:solidFill>
            <a:schemeClr val="accent3"/>
          </a:solidFill>
        </p:spPr>
        <p:txBody>
          <a:bodyPr wrap="square">
            <a:spAutoFit/>
          </a:bodyPr>
          <a:lstStyle/>
          <a:p>
            <a:pPr defTabSz="457200"/>
            <a:r>
              <a:rPr lang="en-US" sz="14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Add channel specific stop words such as “lol” and “</a:t>
            </a:r>
            <a:r>
              <a:rPr lang="en-US" sz="1400" dirty="0" err="1">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smh</a:t>
            </a:r>
            <a:r>
              <a:rPr lang="en-US" sz="14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for social media</a:t>
            </a:r>
          </a:p>
        </p:txBody>
      </p:sp>
      <p:sp>
        <p:nvSpPr>
          <p:cNvPr id="2" name="Date Placeholder 1"/>
          <p:cNvSpPr>
            <a:spLocks noGrp="1"/>
          </p:cNvSpPr>
          <p:nvPr>
            <p:ph type="dt" sz="half" idx="10"/>
          </p:nvPr>
        </p:nvSpPr>
        <p:spPr/>
        <p:txBody>
          <a:bodyPr/>
          <a:lstStyle/>
          <a:p>
            <a:fld id="{6700A58B-DD98-43D0-B791-721480A02982}" type="datetime1">
              <a:rPr lang="en-US" smtClean="0"/>
              <a:t>6/3/20</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38</a:t>
            </a:fld>
            <a:endParaRPr lang="en-US"/>
          </a:p>
        </p:txBody>
      </p:sp>
      <p:sp>
        <p:nvSpPr>
          <p:cNvPr id="6" name="Rectangle 5"/>
          <p:cNvSpPr/>
          <p:nvPr/>
        </p:nvSpPr>
        <p:spPr>
          <a:xfrm>
            <a:off x="266786" y="2888928"/>
            <a:ext cx="7764268" cy="646331"/>
          </a:xfrm>
          <a:prstGeom prst="rect">
            <a:avLst/>
          </a:prstGeom>
          <a:solidFill>
            <a:schemeClr val="bg1">
              <a:lumMod val="85000"/>
            </a:schemeClr>
          </a:solidFill>
        </p:spPr>
        <p:txBody>
          <a:bodyPr wrap="square">
            <a:spAutoFit/>
          </a:bodyPr>
          <a:lstStyle/>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#Create custom stop words</a:t>
            </a: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c(</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stopwords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english</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'lol',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smh</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14" name="TextBox 13"/>
          <p:cNvSpPr txBox="1"/>
          <p:nvPr/>
        </p:nvSpPr>
        <p:spPr>
          <a:xfrm>
            <a:off x="414174" y="1245053"/>
            <a:ext cx="8304157" cy="369332"/>
          </a:xfrm>
          <a:prstGeom prst="rect">
            <a:avLst/>
          </a:prstGeom>
          <a:solidFill>
            <a:schemeClr val="tx2"/>
          </a:solidFill>
        </p:spPr>
        <p:txBody>
          <a:bodyPr wrap="square" rtlCol="0">
            <a:spAutoFit/>
          </a:bodyPr>
          <a:lstStyle/>
          <a:p>
            <a:r>
              <a:rPr lang="en-US" dirty="0">
                <a:solidFill>
                  <a:schemeClr val="bg1"/>
                </a:solidFill>
              </a:rPr>
              <a:t>“</a:t>
            </a:r>
            <a:r>
              <a:rPr lang="en-US" dirty="0" err="1">
                <a:solidFill>
                  <a:schemeClr val="bg1"/>
                </a:solidFill>
                <a:latin typeface="Consolas" panose="020B0609020204030204" pitchFamily="49" charset="0"/>
                <a:cs typeface="Consolas" panose="020B0609020204030204" pitchFamily="49" charset="0"/>
              </a:rPr>
              <a:t>customStopwords</a:t>
            </a:r>
            <a:r>
              <a:rPr lang="en-US" dirty="0">
                <a:solidFill>
                  <a:schemeClr val="bg1"/>
                </a:solidFill>
              </a:rPr>
              <a:t>” combines vectors of words to remove from the corpus</a:t>
            </a:r>
          </a:p>
        </p:txBody>
      </p:sp>
      <p:cxnSp>
        <p:nvCxnSpPr>
          <p:cNvPr id="9" name="Straight Connector 8">
            <a:extLst>
              <a:ext uri="{FF2B5EF4-FFF2-40B4-BE49-F238E27FC236}">
                <a16:creationId xmlns:a16="http://schemas.microsoft.com/office/drawing/2014/main" id="{FB583E52-AD6E-154D-8338-3C070320417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386EEC2-A534-0748-B3FE-51E2FB3C3721}"/>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010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6/3/20</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39</a:t>
            </a:fld>
            <a:endParaRPr lang="en-US"/>
          </a:p>
        </p:txBody>
      </p:sp>
      <p:sp>
        <p:nvSpPr>
          <p:cNvPr id="11" name="Rectangle 10"/>
          <p:cNvSpPr/>
          <p:nvPr/>
        </p:nvSpPr>
        <p:spPr>
          <a:xfrm>
            <a:off x="111060" y="2136339"/>
            <a:ext cx="8939156" cy="2585323"/>
          </a:xfrm>
          <a:prstGeom prst="rect">
            <a:avLst/>
          </a:prstGeom>
          <a:solidFill>
            <a:schemeClr val="bg1">
              <a:lumMod val="85000"/>
            </a:schemeClr>
          </a:solidFill>
        </p:spPr>
        <p:txBody>
          <a:bodyPr wrap="square">
            <a:spAutoFit/>
          </a:bodyPr>
          <a:lstStyle/>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Data</a:t>
            </a:r>
          </a:p>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text&lt;-read.csv('coffee.csv', header=TRUE)</a:t>
            </a:r>
          </a:p>
          <a:p>
            <a:pPr defTabSz="457200"/>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As of tm version 0.7-3 tabular was deprecated</a:t>
            </a:r>
          </a:p>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names(text)[1]&lt;-'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doc_id</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#first 2 columns must be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doc_id</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&amp; </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'text'</a:t>
            </a:r>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DataframeSource</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(text))</a:t>
            </a: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14" name="TextBox 13"/>
          <p:cNvSpPr txBox="1"/>
          <p:nvPr/>
        </p:nvSpPr>
        <p:spPr>
          <a:xfrm>
            <a:off x="414174" y="1245053"/>
            <a:ext cx="8304157" cy="369332"/>
          </a:xfrm>
          <a:prstGeom prst="rect">
            <a:avLst/>
          </a:prstGeom>
          <a:solidFill>
            <a:schemeClr val="tx2"/>
          </a:solidFill>
        </p:spPr>
        <p:txBody>
          <a:bodyPr wrap="square" rtlCol="0">
            <a:spAutoFit/>
          </a:bodyPr>
          <a:lstStyle/>
          <a:p>
            <a:r>
              <a:rPr lang="en-US" dirty="0">
                <a:solidFill>
                  <a:schemeClr val="bg1"/>
                </a:solidFill>
              </a:rPr>
              <a:t>Retaining meta data information</a:t>
            </a:r>
          </a:p>
        </p:txBody>
      </p:sp>
      <p:sp>
        <p:nvSpPr>
          <p:cNvPr id="8" name="Rectangle 7">
            <a:extLst>
              <a:ext uri="{FF2B5EF4-FFF2-40B4-BE49-F238E27FC236}">
                <a16:creationId xmlns:a16="http://schemas.microsoft.com/office/drawing/2014/main" id="{0EBDCA6F-510D-0345-82FD-7BF404D63C87}"/>
              </a:ext>
            </a:extLst>
          </p:cNvPr>
          <p:cNvSpPr/>
          <p:nvPr/>
        </p:nvSpPr>
        <p:spPr>
          <a:xfrm>
            <a:off x="365760" y="5944317"/>
            <a:ext cx="8409940" cy="369332"/>
          </a:xfrm>
          <a:prstGeom prst="rect">
            <a:avLst/>
          </a:prstGeom>
          <a:solidFill>
            <a:schemeClr val="accent1"/>
          </a:solidFill>
        </p:spPr>
        <p:txBody>
          <a:bodyPr wrap="square">
            <a:spAutoFit/>
          </a:bodyPr>
          <a:lstStyle/>
          <a:p>
            <a:pPr defTabSz="457200"/>
            <a:r>
              <a:rPr lang="en-US" dirty="0">
                <a:solidFill>
                  <a:schemeClr val="bg1"/>
                </a:solidFill>
                <a:latin typeface="+mj-lt"/>
                <a:ea typeface="Arial Unicode MS" panose="020B0604020202020204" pitchFamily="34" charset="-128"/>
                <a:cs typeface="Consolas" panose="020B0609020204030204" pitchFamily="49" charset="0"/>
              </a:rPr>
              <a:t>The result is a list so brackets matter for accessing text vs meta-data.</a:t>
            </a:r>
            <a:endParaRPr lang="en-US" kern="1200" dirty="0">
              <a:solidFill>
                <a:schemeClr val="bg1"/>
              </a:solidFill>
              <a:latin typeface="+mj-lt"/>
              <a:ea typeface="Arial Unicode MS" panose="020B0604020202020204" pitchFamily="34" charset="-128"/>
              <a:cs typeface="Consolas" panose="020B0609020204030204" pitchFamily="49" charset="0"/>
            </a:endParaRPr>
          </a:p>
        </p:txBody>
      </p:sp>
      <p:cxnSp>
        <p:nvCxnSpPr>
          <p:cNvPr id="9" name="Straight Connector 8">
            <a:extLst>
              <a:ext uri="{FF2B5EF4-FFF2-40B4-BE49-F238E27FC236}">
                <a16:creationId xmlns:a16="http://schemas.microsoft.com/office/drawing/2014/main" id="{EC914923-C831-274D-8DF6-68EBD2B8EB0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46C32E5-B3EB-CD46-9D31-1809A0E2850D}"/>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283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5"/>
          <p:cNvPicPr>
            <a:picLocks noChangeArrowheads="1"/>
          </p:cNvPicPr>
          <p:nvPr/>
        </p:nvPicPr>
        <p:blipFill rotWithShape="1">
          <a:blip r:embed="rId2" cstate="print">
            <a:extLst>
              <a:ext uri="{28A0092B-C50C-407E-A947-70E740481C1C}">
                <a14:useLocalDpi xmlns:a14="http://schemas.microsoft.com/office/drawing/2010/main" val="0"/>
              </a:ext>
            </a:extLst>
          </a:blip>
          <a:srcRect l="12725"/>
          <a:stretch/>
        </p:blipFill>
        <p:spPr bwMode="auto">
          <a:xfrm>
            <a:off x="3803514" y="2336599"/>
            <a:ext cx="4783274" cy="3421264"/>
          </a:xfrm>
          <a:prstGeom prst="rect">
            <a:avLst/>
          </a:prstGeom>
          <a:no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6/3/20</a:t>
            </a:fld>
            <a:endParaRPr lang="en-US" dirty="0"/>
          </a:p>
        </p:txBody>
      </p:sp>
      <p:sp>
        <p:nvSpPr>
          <p:cNvPr id="5" name="Slide Number Placeholder 4"/>
          <p:cNvSpPr>
            <a:spLocks noGrp="1"/>
          </p:cNvSpPr>
          <p:nvPr>
            <p:ph type="sldNum" sz="quarter" idx="12"/>
          </p:nvPr>
        </p:nvSpPr>
        <p:spPr/>
        <p:txBody>
          <a:bodyPr/>
          <a:lstStyle/>
          <a:p>
            <a:fld id="{37290FF7-652B-4475-AEAB-8B1A5D23AE09}" type="slidenum">
              <a:rPr lang="en-US" smtClean="0"/>
              <a:t>4</a:t>
            </a:fld>
            <a:endParaRPr lang="en-US"/>
          </a:p>
        </p:txBody>
      </p:sp>
      <p:sp>
        <p:nvSpPr>
          <p:cNvPr id="6" name="Title 5"/>
          <p:cNvSpPr>
            <a:spLocks noGrp="1"/>
          </p:cNvSpPr>
          <p:nvPr>
            <p:ph type="title"/>
          </p:nvPr>
        </p:nvSpPr>
        <p:spPr/>
        <p:txBody>
          <a:bodyPr/>
          <a:lstStyle/>
          <a:p>
            <a:r>
              <a:rPr lang="en-US" dirty="0"/>
              <a:t>What is Text Mining?</a:t>
            </a:r>
          </a:p>
        </p:txBody>
      </p:sp>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After Text Mining</a:t>
            </a:r>
          </a:p>
        </p:txBody>
      </p:sp>
      <p:sp>
        <p:nvSpPr>
          <p:cNvPr id="11" name="Footer Placeholder 5">
            <a:extLst>
              <a:ext uri="{FF2B5EF4-FFF2-40B4-BE49-F238E27FC236}">
                <a16:creationId xmlns:a16="http://schemas.microsoft.com/office/drawing/2014/main" id="{0D32484F-813B-498D-8A79-E7FD292CD1D0}"/>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12" name="Straight Connector 11">
            <a:extLst>
              <a:ext uri="{FF2B5EF4-FFF2-40B4-BE49-F238E27FC236}">
                <a16:creationId xmlns:a16="http://schemas.microsoft.com/office/drawing/2014/main" id="{86F9FA7C-8B04-7C4E-8091-03D7FE03FF09}"/>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7C3DF7C-39DF-AD4E-A0AD-644480037B7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0976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6/3/20</a:t>
            </a:fld>
            <a:endParaRPr lang="en-US"/>
          </a:p>
        </p:txBody>
      </p:sp>
      <p:sp>
        <p:nvSpPr>
          <p:cNvPr id="3" name="Title 2"/>
          <p:cNvSpPr>
            <a:spLocks noGrp="1"/>
          </p:cNvSpPr>
          <p:nvPr>
            <p:ph type="title"/>
          </p:nvPr>
        </p:nvSpPr>
        <p:spPr/>
        <p:txBody>
          <a:bodyPr/>
          <a:lstStyle/>
          <a:p>
            <a:r>
              <a:rPr lang="en-US" dirty="0"/>
              <a:t>How do you retain meta information?</a:t>
            </a:r>
          </a:p>
        </p:txBody>
      </p:sp>
      <p:sp>
        <p:nvSpPr>
          <p:cNvPr id="4" name="Slide Number Placeholder 3"/>
          <p:cNvSpPr>
            <a:spLocks noGrp="1"/>
          </p:cNvSpPr>
          <p:nvPr>
            <p:ph type="sldNum" sz="quarter" idx="12"/>
          </p:nvPr>
        </p:nvSpPr>
        <p:spPr/>
        <p:txBody>
          <a:bodyPr/>
          <a:lstStyle/>
          <a:p>
            <a:fld id="{37290FF7-652B-4475-AEAB-8B1A5D23AE09}" type="slidenum">
              <a:rPr lang="en-US" smtClean="0"/>
              <a:t>40</a:t>
            </a:fld>
            <a:endParaRPr lang="en-US"/>
          </a:p>
        </p:txBody>
      </p:sp>
      <p:sp>
        <p:nvSpPr>
          <p:cNvPr id="6" name="Rectangle 5">
            <a:extLst>
              <a:ext uri="{FF2B5EF4-FFF2-40B4-BE49-F238E27FC236}">
                <a16:creationId xmlns:a16="http://schemas.microsoft.com/office/drawing/2014/main" id="{C8A47644-9F19-4B25-84F5-B327F446D94F}"/>
              </a:ext>
            </a:extLst>
          </p:cNvPr>
          <p:cNvSpPr/>
          <p:nvPr/>
        </p:nvSpPr>
        <p:spPr>
          <a:xfrm>
            <a:off x="365760" y="1495169"/>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4300" lvl="1" indent="-114300">
              <a:spcBef>
                <a:spcPts val="600"/>
              </a:spcBef>
              <a:buSzPct val="100000"/>
              <a:buFont typeface="Arial"/>
              <a:buChar char="•"/>
            </a:pPr>
            <a:r>
              <a:rPr lang="en-US" sz="1400" dirty="0">
                <a:solidFill>
                  <a:schemeClr val="tx2"/>
                </a:solidFill>
                <a:latin typeface="+mj-lt"/>
              </a:rPr>
              <a:t>Meta information is data associated with the data you are analyzing.  These can add context and allow you to partition data in insightful ways.  </a:t>
            </a:r>
          </a:p>
          <a:p>
            <a:pPr marL="571500" lvl="2" indent="-114300">
              <a:spcBef>
                <a:spcPts val="600"/>
              </a:spcBef>
              <a:buSzPct val="100000"/>
              <a:buFont typeface="Arial"/>
              <a:buChar char="•"/>
            </a:pPr>
            <a:r>
              <a:rPr lang="en-US" sz="1400" dirty="0">
                <a:solidFill>
                  <a:schemeClr val="tx2"/>
                </a:solidFill>
                <a:latin typeface="+mj-lt"/>
              </a:rPr>
              <a:t>Timestamp (pre 9/11 Vs post 9/11)</a:t>
            </a:r>
          </a:p>
          <a:p>
            <a:pPr marL="571500" lvl="2" indent="-114300">
              <a:spcBef>
                <a:spcPts val="600"/>
              </a:spcBef>
              <a:buSzPct val="100000"/>
              <a:buFont typeface="Arial"/>
              <a:buChar char="•"/>
            </a:pPr>
            <a:r>
              <a:rPr lang="en-US" sz="1400" dirty="0">
                <a:solidFill>
                  <a:schemeClr val="tx2"/>
                </a:solidFill>
                <a:latin typeface="+mj-lt"/>
              </a:rPr>
              <a:t>Language (American Vs King’s English)</a:t>
            </a:r>
          </a:p>
          <a:p>
            <a:pPr marL="571500" lvl="2" indent="-114300">
              <a:spcBef>
                <a:spcPts val="600"/>
              </a:spcBef>
              <a:buSzPct val="100000"/>
              <a:buFont typeface="Arial"/>
              <a:buChar char="•"/>
            </a:pPr>
            <a:r>
              <a:rPr lang="en-US" sz="1400" dirty="0">
                <a:solidFill>
                  <a:schemeClr val="tx2"/>
                </a:solidFill>
                <a:latin typeface="+mj-lt"/>
              </a:rPr>
              <a:t>Author (Trump Vs Clinton)</a:t>
            </a:r>
          </a:p>
          <a:p>
            <a:pPr marL="571500" lvl="2" indent="-114300">
              <a:spcBef>
                <a:spcPts val="600"/>
              </a:spcBef>
              <a:buSzPct val="100000"/>
              <a:buFont typeface="Arial"/>
              <a:buChar char="•"/>
            </a:pPr>
            <a:r>
              <a:rPr lang="en-US" sz="1400" dirty="0">
                <a:solidFill>
                  <a:schemeClr val="tx2"/>
                </a:solidFill>
                <a:latin typeface="+mj-lt"/>
              </a:rPr>
              <a:t>Channel (Twitter Vs Legal Documents)</a:t>
            </a:r>
          </a:p>
        </p:txBody>
      </p:sp>
      <p:sp>
        <p:nvSpPr>
          <p:cNvPr id="7" name="Rectangle 6">
            <a:extLst>
              <a:ext uri="{FF2B5EF4-FFF2-40B4-BE49-F238E27FC236}">
                <a16:creationId xmlns:a16="http://schemas.microsoft.com/office/drawing/2014/main" id="{F67E4B70-424A-40E7-B0A7-215351A5021F}"/>
              </a:ext>
            </a:extLst>
          </p:cNvPr>
          <p:cNvSpPr/>
          <p:nvPr/>
        </p:nvSpPr>
        <p:spPr>
          <a:xfrm>
            <a:off x="4660900" y="1495169"/>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4300" lvl="1" indent="-114300">
              <a:spcBef>
                <a:spcPts val="600"/>
              </a:spcBef>
              <a:buSzPct val="100000"/>
              <a:buFont typeface="Arial"/>
              <a:buChar char="•"/>
            </a:pPr>
            <a:r>
              <a:rPr lang="en-US" sz="1400" dirty="0">
                <a:solidFill>
                  <a:schemeClr val="tx2"/>
                </a:solidFill>
                <a:latin typeface="+mj-lt"/>
              </a:rPr>
              <a:t>Content is simply the text (strings) you are analyzing.  These data points represent the information of interest you are looking to gain insights from.</a:t>
            </a:r>
          </a:p>
        </p:txBody>
      </p:sp>
      <p:sp>
        <p:nvSpPr>
          <p:cNvPr id="8" name="Rectangle 7">
            <a:extLst>
              <a:ext uri="{FF2B5EF4-FFF2-40B4-BE49-F238E27FC236}">
                <a16:creationId xmlns:a16="http://schemas.microsoft.com/office/drawing/2014/main" id="{497FF6F5-C500-48D1-B165-914FA3901653}"/>
              </a:ext>
            </a:extLst>
          </p:cNvPr>
          <p:cNvSpPr/>
          <p:nvPr/>
        </p:nvSpPr>
        <p:spPr>
          <a:xfrm>
            <a:off x="365760" y="1126166"/>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What is Meta?</a:t>
            </a:r>
          </a:p>
        </p:txBody>
      </p:sp>
      <p:sp>
        <p:nvSpPr>
          <p:cNvPr id="9" name="Rectangle 8">
            <a:extLst>
              <a:ext uri="{FF2B5EF4-FFF2-40B4-BE49-F238E27FC236}">
                <a16:creationId xmlns:a16="http://schemas.microsoft.com/office/drawing/2014/main" id="{FF9A8A49-E9D2-4C79-A5F2-3524D6918E00}"/>
              </a:ext>
            </a:extLst>
          </p:cNvPr>
          <p:cNvSpPr/>
          <p:nvPr/>
        </p:nvSpPr>
        <p:spPr>
          <a:xfrm>
            <a:off x="4660900" y="1126166"/>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What is content?</a:t>
            </a:r>
          </a:p>
        </p:txBody>
      </p:sp>
      <p:sp>
        <p:nvSpPr>
          <p:cNvPr id="10" name="Rectangle 9">
            <a:extLst>
              <a:ext uri="{FF2B5EF4-FFF2-40B4-BE49-F238E27FC236}">
                <a16:creationId xmlns:a16="http://schemas.microsoft.com/office/drawing/2014/main" id="{5CCC3125-0793-4764-A090-AAD0A322BE20}"/>
              </a:ext>
            </a:extLst>
          </p:cNvPr>
          <p:cNvSpPr/>
          <p:nvPr/>
        </p:nvSpPr>
        <p:spPr>
          <a:xfrm>
            <a:off x="365760" y="3958017"/>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0" lvl="1">
              <a:spcBef>
                <a:spcPts val="600"/>
              </a:spcBef>
              <a:buSzPct val="100000"/>
            </a:pPr>
            <a:endParaRPr lang="en-US" sz="1100" dirty="0">
              <a:solidFill>
                <a:schemeClr val="tx2"/>
              </a:solidFill>
            </a:endParaRPr>
          </a:p>
        </p:txBody>
      </p:sp>
      <p:sp>
        <p:nvSpPr>
          <p:cNvPr id="11" name="Rectangle 10">
            <a:extLst>
              <a:ext uri="{FF2B5EF4-FFF2-40B4-BE49-F238E27FC236}">
                <a16:creationId xmlns:a16="http://schemas.microsoft.com/office/drawing/2014/main" id="{09527BC1-8907-4E07-A42A-356F214BB629}"/>
              </a:ext>
            </a:extLst>
          </p:cNvPr>
          <p:cNvSpPr/>
          <p:nvPr/>
        </p:nvSpPr>
        <p:spPr>
          <a:xfrm>
            <a:off x="4660900" y="3958017"/>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0" lvl="1">
              <a:spcBef>
                <a:spcPts val="600"/>
              </a:spcBef>
              <a:buSzPct val="100000"/>
            </a:pPr>
            <a:endParaRPr lang="en-US" sz="1100" dirty="0">
              <a:solidFill>
                <a:schemeClr val="tx2"/>
              </a:solidFill>
            </a:endParaRPr>
          </a:p>
        </p:txBody>
      </p:sp>
      <p:sp>
        <p:nvSpPr>
          <p:cNvPr id="12" name="Rectangle 11">
            <a:extLst>
              <a:ext uri="{FF2B5EF4-FFF2-40B4-BE49-F238E27FC236}">
                <a16:creationId xmlns:a16="http://schemas.microsoft.com/office/drawing/2014/main" id="{19889756-F100-4C4C-ADAB-79A1BBE2D7E1}"/>
              </a:ext>
            </a:extLst>
          </p:cNvPr>
          <p:cNvSpPr/>
          <p:nvPr/>
        </p:nvSpPr>
        <p:spPr>
          <a:xfrm>
            <a:off x="365760" y="358901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Retaining/Extracting Meta</a:t>
            </a:r>
          </a:p>
        </p:txBody>
      </p:sp>
      <p:sp>
        <p:nvSpPr>
          <p:cNvPr id="13" name="Rectangle 12">
            <a:extLst>
              <a:ext uri="{FF2B5EF4-FFF2-40B4-BE49-F238E27FC236}">
                <a16:creationId xmlns:a16="http://schemas.microsoft.com/office/drawing/2014/main" id="{83814A6C-9653-47AC-BE5F-8C6874AD2F4F}"/>
              </a:ext>
            </a:extLst>
          </p:cNvPr>
          <p:cNvSpPr/>
          <p:nvPr/>
        </p:nvSpPr>
        <p:spPr>
          <a:xfrm>
            <a:off x="4660900" y="358901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Examining Content</a:t>
            </a:r>
          </a:p>
        </p:txBody>
      </p:sp>
      <p:sp>
        <p:nvSpPr>
          <p:cNvPr id="14" name="Rectangle 13">
            <a:extLst>
              <a:ext uri="{FF2B5EF4-FFF2-40B4-BE49-F238E27FC236}">
                <a16:creationId xmlns:a16="http://schemas.microsoft.com/office/drawing/2014/main" id="{9E667B80-37C5-4FA1-A8B6-4145CB28D72E}"/>
              </a:ext>
            </a:extLst>
          </p:cNvPr>
          <p:cNvSpPr/>
          <p:nvPr/>
        </p:nvSpPr>
        <p:spPr>
          <a:xfrm>
            <a:off x="365760" y="5944317"/>
            <a:ext cx="8409940" cy="307777"/>
          </a:xfrm>
          <a:prstGeom prst="rect">
            <a:avLst/>
          </a:prstGeom>
          <a:solidFill>
            <a:schemeClr val="accent1"/>
          </a:solidFill>
        </p:spPr>
        <p:txBody>
          <a:bodyPr wrap="square">
            <a:spAutoFit/>
          </a:bodyPr>
          <a:lstStyle/>
          <a:p>
            <a:pPr defTabSz="457200"/>
            <a:r>
              <a:rPr lang="en-US" sz="1400" kern="1200" dirty="0">
                <a:solidFill>
                  <a:schemeClr val="bg1"/>
                </a:solidFill>
                <a:latin typeface="+mj-lt"/>
                <a:ea typeface="Arial Unicode MS" panose="020B0604020202020204" pitchFamily="34" charset="-128"/>
                <a:cs typeface="Consolas" panose="020B0609020204030204" pitchFamily="49" charset="0"/>
              </a:rPr>
              <a:t>During an analysis it may be helpful to examine both meta &amp; content information.</a:t>
            </a:r>
          </a:p>
        </p:txBody>
      </p:sp>
      <p:pic>
        <p:nvPicPr>
          <p:cNvPr id="17" name="Picture 16">
            <a:extLst>
              <a:ext uri="{FF2B5EF4-FFF2-40B4-BE49-F238E27FC236}">
                <a16:creationId xmlns:a16="http://schemas.microsoft.com/office/drawing/2014/main" id="{A3832C80-F1EC-462C-A9EB-A46B35D0BF49}"/>
              </a:ext>
            </a:extLst>
          </p:cNvPr>
          <p:cNvPicPr>
            <a:picLocks noChangeAspect="1"/>
          </p:cNvPicPr>
          <p:nvPr/>
        </p:nvPicPr>
        <p:blipFill rotWithShape="1">
          <a:blip r:embed="rId2"/>
          <a:srcRect r="31966"/>
          <a:stretch/>
        </p:blipFill>
        <p:spPr>
          <a:xfrm>
            <a:off x="506437" y="4020834"/>
            <a:ext cx="3898258" cy="1647332"/>
          </a:xfrm>
          <a:prstGeom prst="rect">
            <a:avLst/>
          </a:prstGeom>
        </p:spPr>
      </p:pic>
      <p:pic>
        <p:nvPicPr>
          <p:cNvPr id="18" name="Picture 17">
            <a:extLst>
              <a:ext uri="{FF2B5EF4-FFF2-40B4-BE49-F238E27FC236}">
                <a16:creationId xmlns:a16="http://schemas.microsoft.com/office/drawing/2014/main" id="{5970F0D0-CCBC-4903-86EC-CED9F6F0EF4F}"/>
              </a:ext>
            </a:extLst>
          </p:cNvPr>
          <p:cNvPicPr>
            <a:picLocks noChangeAspect="1"/>
          </p:cNvPicPr>
          <p:nvPr/>
        </p:nvPicPr>
        <p:blipFill>
          <a:blip r:embed="rId3"/>
          <a:stretch>
            <a:fillRect/>
          </a:stretch>
        </p:blipFill>
        <p:spPr>
          <a:xfrm>
            <a:off x="5810250" y="2379244"/>
            <a:ext cx="2152650" cy="771525"/>
          </a:xfrm>
          <a:prstGeom prst="rect">
            <a:avLst/>
          </a:prstGeom>
        </p:spPr>
      </p:pic>
      <p:sp>
        <p:nvSpPr>
          <p:cNvPr id="19" name="TextBox 18">
            <a:extLst>
              <a:ext uri="{FF2B5EF4-FFF2-40B4-BE49-F238E27FC236}">
                <a16:creationId xmlns:a16="http://schemas.microsoft.com/office/drawing/2014/main" id="{530F1DE9-664F-4280-9BA3-F8866EDBF645}"/>
              </a:ext>
            </a:extLst>
          </p:cNvPr>
          <p:cNvSpPr txBox="1"/>
          <p:nvPr/>
        </p:nvSpPr>
        <p:spPr>
          <a:xfrm rot="21034220">
            <a:off x="2630756" y="4274314"/>
            <a:ext cx="1755545" cy="369332"/>
          </a:xfrm>
          <a:prstGeom prst="rect">
            <a:avLst/>
          </a:prstGeom>
          <a:solidFill>
            <a:srgbClr val="FFC000"/>
          </a:solidFill>
          <a:ln>
            <a:noFill/>
          </a:ln>
        </p:spPr>
        <p:txBody>
          <a:bodyPr wrap="none" rtlCol="0">
            <a:spAutoFit/>
          </a:bodyPr>
          <a:lstStyle/>
          <a:p>
            <a:r>
              <a:rPr lang="en-US" dirty="0"/>
              <a:t>SINGLE BRACKET</a:t>
            </a:r>
          </a:p>
        </p:txBody>
      </p:sp>
      <p:cxnSp>
        <p:nvCxnSpPr>
          <p:cNvPr id="21" name="Straight Arrow Connector 20">
            <a:extLst>
              <a:ext uri="{FF2B5EF4-FFF2-40B4-BE49-F238E27FC236}">
                <a16:creationId xmlns:a16="http://schemas.microsoft.com/office/drawing/2014/main" id="{60244010-36D8-413F-B67E-5D2FEB9AD522}"/>
              </a:ext>
            </a:extLst>
          </p:cNvPr>
          <p:cNvCxnSpPr>
            <a:stCxn id="19" idx="0"/>
          </p:cNvCxnSpPr>
          <p:nvPr/>
        </p:nvCxnSpPr>
        <p:spPr>
          <a:xfrm flipH="1" flipV="1">
            <a:off x="1828800" y="4128379"/>
            <a:ext cx="1649474" cy="14843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2AC849E3-CF09-4430-9D69-8917F2563C7F}"/>
              </a:ext>
            </a:extLst>
          </p:cNvPr>
          <p:cNvPicPr>
            <a:picLocks noChangeAspect="1"/>
          </p:cNvPicPr>
          <p:nvPr/>
        </p:nvPicPr>
        <p:blipFill>
          <a:blip r:embed="rId4"/>
          <a:stretch>
            <a:fillRect/>
          </a:stretch>
        </p:blipFill>
        <p:spPr>
          <a:xfrm>
            <a:off x="4824412" y="4202594"/>
            <a:ext cx="2581275" cy="409575"/>
          </a:xfrm>
          <a:prstGeom prst="rect">
            <a:avLst/>
          </a:prstGeom>
        </p:spPr>
      </p:pic>
      <p:sp>
        <p:nvSpPr>
          <p:cNvPr id="23" name="TextBox 22">
            <a:extLst>
              <a:ext uri="{FF2B5EF4-FFF2-40B4-BE49-F238E27FC236}">
                <a16:creationId xmlns:a16="http://schemas.microsoft.com/office/drawing/2014/main" id="{4D799082-DB1A-4239-AE86-EEED16F9EE1E}"/>
              </a:ext>
            </a:extLst>
          </p:cNvPr>
          <p:cNvSpPr txBox="1"/>
          <p:nvPr/>
        </p:nvSpPr>
        <p:spPr>
          <a:xfrm rot="1281340">
            <a:off x="5188022" y="5114991"/>
            <a:ext cx="1864549" cy="369332"/>
          </a:xfrm>
          <a:prstGeom prst="rect">
            <a:avLst/>
          </a:prstGeom>
          <a:solidFill>
            <a:srgbClr val="FFC000"/>
          </a:solidFill>
          <a:ln>
            <a:noFill/>
          </a:ln>
        </p:spPr>
        <p:txBody>
          <a:bodyPr wrap="none" rtlCol="0">
            <a:spAutoFit/>
          </a:bodyPr>
          <a:lstStyle/>
          <a:p>
            <a:r>
              <a:rPr lang="en-US" dirty="0"/>
              <a:t>DOUBLE BRACKET</a:t>
            </a:r>
          </a:p>
        </p:txBody>
      </p:sp>
      <p:cxnSp>
        <p:nvCxnSpPr>
          <p:cNvPr id="24" name="Straight Arrow Connector 23">
            <a:extLst>
              <a:ext uri="{FF2B5EF4-FFF2-40B4-BE49-F238E27FC236}">
                <a16:creationId xmlns:a16="http://schemas.microsoft.com/office/drawing/2014/main" id="{F9CFA7E6-C8BB-4E75-9E42-9744DA6352ED}"/>
              </a:ext>
            </a:extLst>
          </p:cNvPr>
          <p:cNvCxnSpPr>
            <a:cxnSpLocks/>
            <a:stCxn id="23" idx="0"/>
          </p:cNvCxnSpPr>
          <p:nvPr/>
        </p:nvCxnSpPr>
        <p:spPr>
          <a:xfrm flipV="1">
            <a:off x="6187544" y="4437529"/>
            <a:ext cx="589774" cy="69014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5" name="Footer Placeholder 5">
            <a:extLst>
              <a:ext uri="{FF2B5EF4-FFF2-40B4-BE49-F238E27FC236}">
                <a16:creationId xmlns:a16="http://schemas.microsoft.com/office/drawing/2014/main" id="{2D7AE5BF-4435-4AF1-9B58-583FD7A1F3E1}"/>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26" name="Straight Connector 25">
            <a:extLst>
              <a:ext uri="{FF2B5EF4-FFF2-40B4-BE49-F238E27FC236}">
                <a16:creationId xmlns:a16="http://schemas.microsoft.com/office/drawing/2014/main" id="{E47E4E18-96BC-434B-AAF2-CC51E5FECB2A}"/>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9CFAF7A-05CF-5A4A-9F1E-076E21EA95D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7155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2" grpId="0" animBg="1"/>
      <p:bldP spid="13" grpId="0" animBg="1"/>
      <p:bldP spid="19" grpId="0" animBg="1"/>
      <p:bldP spid="2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6/3/20</a:t>
            </a:fld>
            <a:endParaRPr lang="en-US"/>
          </a:p>
        </p:txBody>
      </p:sp>
      <p:sp>
        <p:nvSpPr>
          <p:cNvPr id="3" name="Title 2"/>
          <p:cNvSpPr>
            <a:spLocks noGrp="1"/>
          </p:cNvSpPr>
          <p:nvPr>
            <p:ph type="title"/>
          </p:nvPr>
        </p:nvSpPr>
        <p:spPr/>
        <p:txBody>
          <a:bodyPr/>
          <a:lstStyle/>
          <a:p>
            <a:r>
              <a:rPr lang="en-US" dirty="0"/>
              <a:t>Bag of Words: TERM DOCUMENT MATRIX</a:t>
            </a:r>
          </a:p>
        </p:txBody>
      </p:sp>
      <p:sp>
        <p:nvSpPr>
          <p:cNvPr id="4" name="Slide Number Placeholder 3"/>
          <p:cNvSpPr>
            <a:spLocks noGrp="1"/>
          </p:cNvSpPr>
          <p:nvPr>
            <p:ph type="sldNum" sz="quarter" idx="12"/>
          </p:nvPr>
        </p:nvSpPr>
        <p:spPr/>
        <p:txBody>
          <a:bodyPr/>
          <a:lstStyle/>
          <a:p>
            <a:fld id="{37290FF7-652B-4475-AEAB-8B1A5D23AE09}" type="slidenum">
              <a:rPr lang="en-US" smtClean="0"/>
              <a:t>41</a:t>
            </a:fld>
            <a:endParaRPr lang="en-US"/>
          </a:p>
        </p:txBody>
      </p:sp>
      <p:sp>
        <p:nvSpPr>
          <p:cNvPr id="5" name="Footer Placeholder 4"/>
          <p:cNvSpPr>
            <a:spLocks noGrp="1"/>
          </p:cNvSpPr>
          <p:nvPr>
            <p:ph type="ftr" sz="quarter" idx="3"/>
          </p:nvPr>
        </p:nvSpPr>
        <p:spPr/>
        <p:txBody>
          <a:bodyPr/>
          <a:lstStyle/>
          <a:p>
            <a:r>
              <a:rPr lang="en-US" dirty="0"/>
              <a:t>Kwartler CSCI -96</a:t>
            </a:r>
          </a:p>
        </p:txBody>
      </p:sp>
      <p:sp>
        <p:nvSpPr>
          <p:cNvPr id="10" name="Rectangle 9">
            <a:extLst>
              <a:ext uri="{FF2B5EF4-FFF2-40B4-BE49-F238E27FC236}">
                <a16:creationId xmlns:a16="http://schemas.microsoft.com/office/drawing/2014/main" id="{5CCC3125-0793-4764-A090-AAD0A322BE20}"/>
              </a:ext>
            </a:extLst>
          </p:cNvPr>
          <p:cNvSpPr/>
          <p:nvPr/>
        </p:nvSpPr>
        <p:spPr>
          <a:xfrm>
            <a:off x="365760" y="5185143"/>
            <a:ext cx="8399868" cy="72692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  &lt;- </a:t>
            </a:r>
            <a:r>
              <a:rPr lang="en-US" sz="1600" dirty="0" err="1">
                <a:solidFill>
                  <a:schemeClr val="tx1"/>
                </a:solidFill>
                <a:latin typeface="Consolas" panose="020B0609020204030204" pitchFamily="49" charset="0"/>
                <a:cs typeface="Consolas" panose="020B0609020204030204" pitchFamily="49" charset="0"/>
              </a:rPr>
              <a:t>TermDocumentMatrix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txtDtmM</a:t>
            </a:r>
            <a:r>
              <a:rPr lang="en-US" sz="1600" dirty="0">
                <a:solidFill>
                  <a:schemeClr val="tx1"/>
                </a:solidFill>
                <a:latin typeface="Consolas" panose="020B0609020204030204" pitchFamily="49" charset="0"/>
                <a:cs typeface="Consolas" panose="020B0609020204030204" pitchFamily="49" charset="0"/>
              </a:rPr>
              <a:t> &lt;- </a:t>
            </a:r>
            <a:r>
              <a:rPr lang="en-US" sz="1600" dirty="0" err="1">
                <a:solidFill>
                  <a:schemeClr val="tx1"/>
                </a:solidFill>
                <a:latin typeface="Consolas" panose="020B0609020204030204" pitchFamily="49" charset="0"/>
                <a:cs typeface="Consolas" panose="020B0609020204030204" pitchFamily="49" charset="0"/>
              </a:rPr>
              <a:t>as.matrix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a:t>
            </a:r>
          </a:p>
        </p:txBody>
      </p:sp>
      <p:sp>
        <p:nvSpPr>
          <p:cNvPr id="14" name="Rectangle 13">
            <a:extLst>
              <a:ext uri="{FF2B5EF4-FFF2-40B4-BE49-F238E27FC236}">
                <a16:creationId xmlns:a16="http://schemas.microsoft.com/office/drawing/2014/main" id="{9E667B80-37C5-4FA1-A8B6-4145CB28D72E}"/>
              </a:ext>
            </a:extLst>
          </p:cNvPr>
          <p:cNvSpPr/>
          <p:nvPr/>
        </p:nvSpPr>
        <p:spPr>
          <a:xfrm>
            <a:off x="367030" y="1237846"/>
            <a:ext cx="8409940" cy="353943"/>
          </a:xfrm>
          <a:prstGeom prst="rect">
            <a:avLst/>
          </a:prstGeom>
          <a:solidFill>
            <a:schemeClr val="accent1"/>
          </a:solidFill>
        </p:spPr>
        <p:txBody>
          <a:bodyPr wrap="square">
            <a:spAutoFit/>
          </a:bodyPr>
          <a:lstStyle/>
          <a:p>
            <a:pPr defTabSz="457200"/>
            <a:r>
              <a:rPr lang="en-US" sz="1700" kern="1200" dirty="0">
                <a:solidFill>
                  <a:schemeClr val="bg1"/>
                </a:solidFill>
                <a:latin typeface="+mj-lt"/>
                <a:ea typeface="Arial Unicode MS" panose="020B0604020202020204" pitchFamily="34" charset="-128"/>
                <a:cs typeface="Consolas" panose="020B0609020204030204" pitchFamily="49" charset="0"/>
              </a:rPr>
              <a:t>The matrices are sparse (many 0’s) so additional steps may be needed to extract information.</a:t>
            </a:r>
          </a:p>
        </p:txBody>
      </p:sp>
      <p:graphicFrame>
        <p:nvGraphicFramePr>
          <p:cNvPr id="15" name="Table 14">
            <a:extLst>
              <a:ext uri="{FF2B5EF4-FFF2-40B4-BE49-F238E27FC236}">
                <a16:creationId xmlns:a16="http://schemas.microsoft.com/office/drawing/2014/main" id="{270F226D-E0DE-45AD-821B-7663925F86C1}"/>
              </a:ext>
            </a:extLst>
          </p:cNvPr>
          <p:cNvGraphicFramePr>
            <a:graphicFrameLocks noGrp="1"/>
          </p:cNvGraphicFramePr>
          <p:nvPr/>
        </p:nvGraphicFramePr>
        <p:xfrm>
          <a:off x="2345177" y="2014661"/>
          <a:ext cx="4453647" cy="22504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576654">
                  <a:extLst>
                    <a:ext uri="{9D8B030D-6E8A-4147-A177-3AD203B41FA5}">
                      <a16:colId xmlns:a16="http://schemas.microsoft.com/office/drawing/2014/main" val="20002"/>
                    </a:ext>
                  </a:extLst>
                </a:gridCol>
                <a:gridCol w="646430">
                  <a:extLst>
                    <a:ext uri="{9D8B030D-6E8A-4147-A177-3AD203B41FA5}">
                      <a16:colId xmlns:a16="http://schemas.microsoft.com/office/drawing/2014/main" val="20003"/>
                    </a:ext>
                  </a:extLst>
                </a:gridCol>
                <a:gridCol w="694055">
                  <a:extLst>
                    <a:ext uri="{9D8B030D-6E8A-4147-A177-3AD203B41FA5}">
                      <a16:colId xmlns:a16="http://schemas.microsoft.com/office/drawing/2014/main" val="20004"/>
                    </a:ext>
                  </a:extLst>
                </a:gridCol>
                <a:gridCol w="360680">
                  <a:extLst>
                    <a:ext uri="{9D8B030D-6E8A-4147-A177-3AD203B41FA5}">
                      <a16:colId xmlns:a16="http://schemas.microsoft.com/office/drawing/2014/main" val="20005"/>
                    </a:ext>
                  </a:extLst>
                </a:gridCol>
                <a:gridCol w="779780">
                  <a:extLst>
                    <a:ext uri="{9D8B030D-6E8A-4147-A177-3AD203B41FA5}">
                      <a16:colId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Tweet1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5"/>
                  </a:ext>
                </a:extLst>
              </a:tr>
            </a:tbl>
          </a:graphicData>
        </a:graphic>
      </p:graphicFrame>
      <p:sp>
        <p:nvSpPr>
          <p:cNvPr id="16" name="Rectangle 15">
            <a:extLst>
              <a:ext uri="{FF2B5EF4-FFF2-40B4-BE49-F238E27FC236}">
                <a16:creationId xmlns:a16="http://schemas.microsoft.com/office/drawing/2014/main" id="{DE8506CF-AECA-4CC7-B5EC-4CA9F1E0F568}"/>
              </a:ext>
            </a:extLst>
          </p:cNvPr>
          <p:cNvSpPr/>
          <p:nvPr/>
        </p:nvSpPr>
        <p:spPr>
          <a:xfrm>
            <a:off x="2354580" y="1647280"/>
            <a:ext cx="443484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Term Document Matrix</a:t>
            </a:r>
          </a:p>
        </p:txBody>
      </p:sp>
      <p:cxnSp>
        <p:nvCxnSpPr>
          <p:cNvPr id="11" name="Straight Connector 10">
            <a:extLst>
              <a:ext uri="{FF2B5EF4-FFF2-40B4-BE49-F238E27FC236}">
                <a16:creationId xmlns:a16="http://schemas.microsoft.com/office/drawing/2014/main" id="{44F0817B-6BAD-EC40-87D7-D795C28443A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696636F-C081-094B-BB6D-5DF2465D5951}"/>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29874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6/3/20</a:t>
            </a:fld>
            <a:endParaRPr lang="en-US"/>
          </a:p>
        </p:txBody>
      </p:sp>
      <p:sp>
        <p:nvSpPr>
          <p:cNvPr id="3" name="Title 2"/>
          <p:cNvSpPr>
            <a:spLocks noGrp="1"/>
          </p:cNvSpPr>
          <p:nvPr>
            <p:ph type="title"/>
          </p:nvPr>
        </p:nvSpPr>
        <p:spPr/>
        <p:txBody>
          <a:bodyPr/>
          <a:lstStyle/>
          <a:p>
            <a:r>
              <a:rPr lang="en-US" dirty="0"/>
              <a:t>Bag of Words: DOCUMENT TERM MATRIX</a:t>
            </a:r>
          </a:p>
        </p:txBody>
      </p:sp>
      <p:sp>
        <p:nvSpPr>
          <p:cNvPr id="4" name="Slide Number Placeholder 3"/>
          <p:cNvSpPr>
            <a:spLocks noGrp="1"/>
          </p:cNvSpPr>
          <p:nvPr>
            <p:ph type="sldNum" sz="quarter" idx="12"/>
          </p:nvPr>
        </p:nvSpPr>
        <p:spPr/>
        <p:txBody>
          <a:bodyPr/>
          <a:lstStyle/>
          <a:p>
            <a:fld id="{37290FF7-652B-4475-AEAB-8B1A5D23AE09}" type="slidenum">
              <a:rPr lang="en-US" smtClean="0"/>
              <a:t>42</a:t>
            </a:fld>
            <a:endParaRPr lang="en-US"/>
          </a:p>
        </p:txBody>
      </p:sp>
      <p:sp>
        <p:nvSpPr>
          <p:cNvPr id="5" name="Footer Placeholder 4"/>
          <p:cNvSpPr>
            <a:spLocks noGrp="1"/>
          </p:cNvSpPr>
          <p:nvPr>
            <p:ph type="ftr" sz="quarter" idx="3"/>
          </p:nvPr>
        </p:nvSpPr>
        <p:spPr/>
        <p:txBody>
          <a:bodyPr/>
          <a:lstStyle/>
          <a:p>
            <a:r>
              <a:rPr lang="en-US" dirty="0"/>
              <a:t>Kwartler CSCI -96</a:t>
            </a:r>
          </a:p>
        </p:txBody>
      </p:sp>
      <p:sp>
        <p:nvSpPr>
          <p:cNvPr id="14" name="Rectangle 13">
            <a:extLst>
              <a:ext uri="{FF2B5EF4-FFF2-40B4-BE49-F238E27FC236}">
                <a16:creationId xmlns:a16="http://schemas.microsoft.com/office/drawing/2014/main" id="{9E667B80-37C5-4FA1-A8B6-4145CB28D72E}"/>
              </a:ext>
            </a:extLst>
          </p:cNvPr>
          <p:cNvSpPr/>
          <p:nvPr/>
        </p:nvSpPr>
        <p:spPr>
          <a:xfrm>
            <a:off x="367030" y="1116822"/>
            <a:ext cx="8409940" cy="353943"/>
          </a:xfrm>
          <a:prstGeom prst="rect">
            <a:avLst/>
          </a:prstGeom>
          <a:solidFill>
            <a:schemeClr val="accent1"/>
          </a:solidFill>
        </p:spPr>
        <p:txBody>
          <a:bodyPr wrap="square">
            <a:spAutoFit/>
          </a:bodyPr>
          <a:lstStyle/>
          <a:p>
            <a:pPr defTabSz="457200"/>
            <a:r>
              <a:rPr lang="en-US" sz="1700" kern="1200" dirty="0">
                <a:solidFill>
                  <a:schemeClr val="bg1"/>
                </a:solidFill>
                <a:latin typeface="+mj-lt"/>
                <a:ea typeface="Arial Unicode MS" panose="020B0604020202020204" pitchFamily="34" charset="-128"/>
                <a:cs typeface="Consolas" panose="020B0609020204030204" pitchFamily="49" charset="0"/>
              </a:rPr>
              <a:t>The matrices are sparse (many 0’s) so additional steps may be needed to extract information.</a:t>
            </a:r>
          </a:p>
        </p:txBody>
      </p:sp>
      <p:graphicFrame>
        <p:nvGraphicFramePr>
          <p:cNvPr id="17" name="Table 16">
            <a:extLst>
              <a:ext uri="{FF2B5EF4-FFF2-40B4-BE49-F238E27FC236}">
                <a16:creationId xmlns:a16="http://schemas.microsoft.com/office/drawing/2014/main" id="{FC3AE280-ABA7-4970-8744-D0E24542C377}"/>
              </a:ext>
            </a:extLst>
          </p:cNvPr>
          <p:cNvGraphicFramePr>
            <a:graphicFrameLocks noGrp="1"/>
          </p:cNvGraphicFramePr>
          <p:nvPr/>
        </p:nvGraphicFramePr>
        <p:xfrm>
          <a:off x="2815272" y="1945464"/>
          <a:ext cx="3513457" cy="22250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597218">
                  <a:extLst>
                    <a:ext uri="{9D8B030D-6E8A-4147-A177-3AD203B41FA5}">
                      <a16:colId xmlns:a16="http://schemas.microsoft.com/office/drawing/2014/main" val="20001"/>
                    </a:ext>
                  </a:extLst>
                </a:gridCol>
                <a:gridCol w="597218">
                  <a:extLst>
                    <a:ext uri="{9D8B030D-6E8A-4147-A177-3AD203B41FA5}">
                      <a16:colId xmlns:a16="http://schemas.microsoft.com/office/drawing/2014/main" val="20002"/>
                    </a:ext>
                  </a:extLst>
                </a:gridCol>
                <a:gridCol w="597218">
                  <a:extLst>
                    <a:ext uri="{9D8B030D-6E8A-4147-A177-3AD203B41FA5}">
                      <a16:colId xmlns:a16="http://schemas.microsoft.com/office/drawing/2014/main" val="20003"/>
                    </a:ext>
                  </a:extLst>
                </a:gridCol>
                <a:gridCol w="344805">
                  <a:extLst>
                    <a:ext uri="{9D8B030D-6E8A-4147-A177-3AD203B41FA5}">
                      <a16:colId xmlns:a16="http://schemas.microsoft.com/office/drawing/2014/main" val="20004"/>
                    </a:ext>
                  </a:extLst>
                </a:gridCol>
                <a:gridCol w="675005">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E8FFC286-E215-43A9-B51D-20E465668F33}"/>
              </a:ext>
            </a:extLst>
          </p:cNvPr>
          <p:cNvSpPr/>
          <p:nvPr/>
        </p:nvSpPr>
        <p:spPr>
          <a:xfrm>
            <a:off x="2815272" y="1565233"/>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21" name="Rectangle 20">
            <a:extLst>
              <a:ext uri="{FF2B5EF4-FFF2-40B4-BE49-F238E27FC236}">
                <a16:creationId xmlns:a16="http://schemas.microsoft.com/office/drawing/2014/main" id="{5CCC3125-0793-4764-A090-AAD0A322BE20}"/>
              </a:ext>
            </a:extLst>
          </p:cNvPr>
          <p:cNvSpPr/>
          <p:nvPr/>
        </p:nvSpPr>
        <p:spPr>
          <a:xfrm>
            <a:off x="365760" y="5185143"/>
            <a:ext cx="8399868" cy="72692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r>
              <a:rPr lang="en-US" sz="1600" dirty="0" err="1">
                <a:solidFill>
                  <a:schemeClr val="tx1"/>
                </a:solidFill>
                <a:latin typeface="Consolas" panose="020B0609020204030204" pitchFamily="49" charset="0"/>
                <a:cs typeface="Consolas" panose="020B0609020204030204" pitchFamily="49" charset="0"/>
              </a:rPr>
              <a:t>txtTdm</a:t>
            </a:r>
            <a:r>
              <a:rPr lang="en-US" sz="1600" dirty="0">
                <a:solidFill>
                  <a:schemeClr val="tx1"/>
                </a:solidFill>
                <a:latin typeface="Consolas" panose="020B0609020204030204" pitchFamily="49" charset="0"/>
                <a:cs typeface="Consolas" panose="020B0609020204030204" pitchFamily="49" charset="0"/>
              </a:rPr>
              <a:t>  &lt;- </a:t>
            </a:r>
            <a:r>
              <a:rPr lang="en-US" sz="1600" dirty="0" err="1">
                <a:solidFill>
                  <a:schemeClr val="tx1"/>
                </a:solidFill>
                <a:latin typeface="Consolas" panose="020B0609020204030204" pitchFamily="49" charset="0"/>
                <a:cs typeface="Consolas" panose="020B0609020204030204" pitchFamily="49" charset="0"/>
              </a:rPr>
              <a:t>DocumentTermMatrix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txtTdmM</a:t>
            </a:r>
            <a:r>
              <a:rPr lang="en-US" sz="1600" dirty="0">
                <a:solidFill>
                  <a:schemeClr val="tx1"/>
                </a:solidFill>
                <a:latin typeface="Consolas" panose="020B0609020204030204" pitchFamily="49" charset="0"/>
                <a:cs typeface="Consolas" panose="020B0609020204030204" pitchFamily="49" charset="0"/>
              </a:rPr>
              <a:t> &lt;- </a:t>
            </a:r>
            <a:r>
              <a:rPr lang="en-US" sz="1600" dirty="0" err="1">
                <a:solidFill>
                  <a:schemeClr val="tx1"/>
                </a:solidFill>
                <a:latin typeface="Consolas" panose="020B0609020204030204" pitchFamily="49" charset="0"/>
                <a:cs typeface="Consolas" panose="020B0609020204030204" pitchFamily="49" charset="0"/>
              </a:rPr>
              <a:t>as.matrix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txtTdm</a:t>
            </a:r>
            <a:r>
              <a:rPr lang="en-US" sz="1600" dirty="0">
                <a:solidFill>
                  <a:schemeClr val="tx1"/>
                </a:solidFill>
                <a:latin typeface="Consolas" panose="020B0609020204030204" pitchFamily="49" charset="0"/>
                <a:cs typeface="Consolas" panose="020B0609020204030204" pitchFamily="49" charset="0"/>
              </a:rPr>
              <a:t>)</a:t>
            </a:r>
          </a:p>
        </p:txBody>
      </p:sp>
      <p:cxnSp>
        <p:nvCxnSpPr>
          <p:cNvPr id="11" name="Straight Connector 10">
            <a:extLst>
              <a:ext uri="{FF2B5EF4-FFF2-40B4-BE49-F238E27FC236}">
                <a16:creationId xmlns:a16="http://schemas.microsoft.com/office/drawing/2014/main" id="{3C64F642-201F-5F40-8A54-4EFBCD307E5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7D5C3A6-C26B-024D-8D99-F08EEE784ED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92036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Once cleaned, let’s get word frequencies.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6/3/20</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43</a:t>
            </a:fld>
            <a:endParaRPr lang="en-US"/>
          </a:p>
        </p:txBody>
      </p:sp>
      <p:sp>
        <p:nvSpPr>
          <p:cNvPr id="9" name="Rectangle 8">
            <a:extLst>
              <a:ext uri="{FF2B5EF4-FFF2-40B4-BE49-F238E27FC236}">
                <a16:creationId xmlns:a16="http://schemas.microsoft.com/office/drawing/2014/main" id="{F5CD4F4D-781D-474A-9BAC-BB83839CDCE1}"/>
              </a:ext>
            </a:extLst>
          </p:cNvPr>
          <p:cNvSpPr/>
          <p:nvPr/>
        </p:nvSpPr>
        <p:spPr>
          <a:xfrm>
            <a:off x="365758" y="1357837"/>
            <a:ext cx="7653397" cy="584775"/>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rowSums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beerTDMm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(word=names(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),frequency=</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Isosceles Triangle 12">
            <a:extLst>
              <a:ext uri="{FF2B5EF4-FFF2-40B4-BE49-F238E27FC236}">
                <a16:creationId xmlns:a16="http://schemas.microsoft.com/office/drawing/2014/main" id="{86C9C44B-67F3-4E36-8102-211D5F3F934C}"/>
              </a:ext>
            </a:extLst>
          </p:cNvPr>
          <p:cNvSpPr/>
          <p:nvPr/>
        </p:nvSpPr>
        <p:spPr>
          <a:xfrm rot="5400000">
            <a:off x="4721064" y="3181314"/>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4" name="Table 13">
            <a:extLst>
              <a:ext uri="{FF2B5EF4-FFF2-40B4-BE49-F238E27FC236}">
                <a16:creationId xmlns:a16="http://schemas.microsoft.com/office/drawing/2014/main" id="{88D87AD9-BE81-4811-80B4-0B3567211CA3}"/>
              </a:ext>
            </a:extLst>
          </p:cNvPr>
          <p:cNvGraphicFramePr>
            <a:graphicFrameLocks noGrp="1"/>
          </p:cNvGraphicFramePr>
          <p:nvPr>
            <p:extLst>
              <p:ext uri="{D42A27DB-BD31-4B8C-83A1-F6EECF244321}">
                <p14:modId xmlns:p14="http://schemas.microsoft.com/office/powerpoint/2010/main" val="682674957"/>
              </p:ext>
            </p:extLst>
          </p:nvPr>
        </p:nvGraphicFramePr>
        <p:xfrm>
          <a:off x="5962071" y="2481280"/>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graphicFrame>
        <p:nvGraphicFramePr>
          <p:cNvPr id="15" name="Table 14">
            <a:extLst>
              <a:ext uri="{FF2B5EF4-FFF2-40B4-BE49-F238E27FC236}">
                <a16:creationId xmlns:a16="http://schemas.microsoft.com/office/drawing/2014/main" id="{F8D361A6-416C-4887-85FD-E5397746D674}"/>
              </a:ext>
            </a:extLst>
          </p:cNvPr>
          <p:cNvGraphicFramePr>
            <a:graphicFrameLocks noGrp="1"/>
          </p:cNvGraphicFramePr>
          <p:nvPr>
            <p:extLst>
              <p:ext uri="{D42A27DB-BD31-4B8C-83A1-F6EECF244321}">
                <p14:modId xmlns:p14="http://schemas.microsoft.com/office/powerpoint/2010/main" val="2179892506"/>
              </p:ext>
            </p:extLst>
          </p:nvPr>
        </p:nvGraphicFramePr>
        <p:xfrm>
          <a:off x="365760" y="2455880"/>
          <a:ext cx="4453647" cy="22504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576654">
                  <a:extLst>
                    <a:ext uri="{9D8B030D-6E8A-4147-A177-3AD203B41FA5}">
                      <a16:colId xmlns:a16="http://schemas.microsoft.com/office/drawing/2014/main" val="20002"/>
                    </a:ext>
                  </a:extLst>
                </a:gridCol>
                <a:gridCol w="646430">
                  <a:extLst>
                    <a:ext uri="{9D8B030D-6E8A-4147-A177-3AD203B41FA5}">
                      <a16:colId xmlns:a16="http://schemas.microsoft.com/office/drawing/2014/main" val="20003"/>
                    </a:ext>
                  </a:extLst>
                </a:gridCol>
                <a:gridCol w="694055">
                  <a:extLst>
                    <a:ext uri="{9D8B030D-6E8A-4147-A177-3AD203B41FA5}">
                      <a16:colId xmlns:a16="http://schemas.microsoft.com/office/drawing/2014/main" val="20004"/>
                    </a:ext>
                  </a:extLst>
                </a:gridCol>
                <a:gridCol w="360680">
                  <a:extLst>
                    <a:ext uri="{9D8B030D-6E8A-4147-A177-3AD203B41FA5}">
                      <a16:colId xmlns:a16="http://schemas.microsoft.com/office/drawing/2014/main" val="20005"/>
                    </a:ext>
                  </a:extLst>
                </a:gridCol>
                <a:gridCol w="779780">
                  <a:extLst>
                    <a:ext uri="{9D8B030D-6E8A-4147-A177-3AD203B41FA5}">
                      <a16:colId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Tweet1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5"/>
                  </a:ext>
                </a:extLst>
              </a:tr>
            </a:tbl>
          </a:graphicData>
        </a:graphic>
      </p:graphicFrame>
      <p:sp>
        <p:nvSpPr>
          <p:cNvPr id="16" name="Rectangle 15">
            <a:extLst>
              <a:ext uri="{FF2B5EF4-FFF2-40B4-BE49-F238E27FC236}">
                <a16:creationId xmlns:a16="http://schemas.microsoft.com/office/drawing/2014/main" id="{01845DF9-B1E1-4118-B900-F9A126E097C7}"/>
              </a:ext>
            </a:extLst>
          </p:cNvPr>
          <p:cNvSpPr/>
          <p:nvPr/>
        </p:nvSpPr>
        <p:spPr>
          <a:xfrm>
            <a:off x="365758" y="2088499"/>
            <a:ext cx="443484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Term Document Matrix</a:t>
            </a:r>
          </a:p>
        </p:txBody>
      </p:sp>
      <p:sp>
        <p:nvSpPr>
          <p:cNvPr id="17" name="Rectangle 16">
            <a:extLst>
              <a:ext uri="{FF2B5EF4-FFF2-40B4-BE49-F238E27FC236}">
                <a16:creationId xmlns:a16="http://schemas.microsoft.com/office/drawing/2014/main" id="{381F82B2-C164-4D27-B9E8-F79273567423}"/>
              </a:ext>
            </a:extLst>
          </p:cNvPr>
          <p:cNvSpPr/>
          <p:nvPr/>
        </p:nvSpPr>
        <p:spPr>
          <a:xfrm>
            <a:off x="5962071" y="2115520"/>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sp>
        <p:nvSpPr>
          <p:cNvPr id="12" name="Footer Placeholder 5">
            <a:extLst>
              <a:ext uri="{FF2B5EF4-FFF2-40B4-BE49-F238E27FC236}">
                <a16:creationId xmlns:a16="http://schemas.microsoft.com/office/drawing/2014/main" id="{5E1BA8C0-D712-4C50-880C-42F6FF791BC7}"/>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18" name="Straight Connector 17">
            <a:extLst>
              <a:ext uri="{FF2B5EF4-FFF2-40B4-BE49-F238E27FC236}">
                <a16:creationId xmlns:a16="http://schemas.microsoft.com/office/drawing/2014/main" id="{D6093F20-57C0-1545-AA84-2972EC74544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A0ADFAC-F481-1046-A792-B3D120841A4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1443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What about a DTM?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6/3/20</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44</a:t>
            </a:fld>
            <a:endParaRPr lang="en-US"/>
          </a:p>
        </p:txBody>
      </p:sp>
      <p:sp>
        <p:nvSpPr>
          <p:cNvPr id="8" name="Footer Placeholder 4">
            <a:extLst>
              <a:ext uri="{FF2B5EF4-FFF2-40B4-BE49-F238E27FC236}">
                <a16:creationId xmlns:a16="http://schemas.microsoft.com/office/drawing/2014/main" id="{831F0EBF-9545-4BDE-B6B2-0D32BABD5667}"/>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9" name="Rectangle 8">
            <a:extLst>
              <a:ext uri="{FF2B5EF4-FFF2-40B4-BE49-F238E27FC236}">
                <a16:creationId xmlns:a16="http://schemas.microsoft.com/office/drawing/2014/main" id="{F5CD4F4D-781D-474A-9BAC-BB83839CDCE1}"/>
              </a:ext>
            </a:extLst>
          </p:cNvPr>
          <p:cNvSpPr/>
          <p:nvPr/>
        </p:nvSpPr>
        <p:spPr>
          <a:xfrm>
            <a:off x="365758" y="1357837"/>
            <a:ext cx="7653397" cy="584775"/>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a:solidFill>
                  <a:prstClr val="black"/>
                </a:solidFill>
                <a:highlight>
                  <a:srgbClr val="FFFF00"/>
                </a:highlight>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beerDTMm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(word=names(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),frequency=</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Isosceles Triangle 12">
            <a:extLst>
              <a:ext uri="{FF2B5EF4-FFF2-40B4-BE49-F238E27FC236}">
                <a16:creationId xmlns:a16="http://schemas.microsoft.com/office/drawing/2014/main" id="{86C9C44B-67F3-4E36-8102-211D5F3F934C}"/>
              </a:ext>
            </a:extLst>
          </p:cNvPr>
          <p:cNvSpPr/>
          <p:nvPr/>
        </p:nvSpPr>
        <p:spPr>
          <a:xfrm rot="5400000">
            <a:off x="4382414" y="3081877"/>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4" name="Table 13">
            <a:extLst>
              <a:ext uri="{FF2B5EF4-FFF2-40B4-BE49-F238E27FC236}">
                <a16:creationId xmlns:a16="http://schemas.microsoft.com/office/drawing/2014/main" id="{88D87AD9-BE81-4811-80B4-0B3567211CA3}"/>
              </a:ext>
            </a:extLst>
          </p:cNvPr>
          <p:cNvGraphicFramePr>
            <a:graphicFrameLocks noGrp="1"/>
          </p:cNvGraphicFramePr>
          <p:nvPr>
            <p:extLst>
              <p:ext uri="{D42A27DB-BD31-4B8C-83A1-F6EECF244321}">
                <p14:modId xmlns:p14="http://schemas.microsoft.com/office/powerpoint/2010/main" val="1795734090"/>
              </p:ext>
            </p:extLst>
          </p:nvPr>
        </p:nvGraphicFramePr>
        <p:xfrm>
          <a:off x="5962071" y="2373704"/>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17" name="Rectangle 16">
            <a:extLst>
              <a:ext uri="{FF2B5EF4-FFF2-40B4-BE49-F238E27FC236}">
                <a16:creationId xmlns:a16="http://schemas.microsoft.com/office/drawing/2014/main" id="{381F82B2-C164-4D27-B9E8-F79273567423}"/>
              </a:ext>
            </a:extLst>
          </p:cNvPr>
          <p:cNvSpPr/>
          <p:nvPr/>
        </p:nvSpPr>
        <p:spPr>
          <a:xfrm>
            <a:off x="5962071" y="2007944"/>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graphicFrame>
        <p:nvGraphicFramePr>
          <p:cNvPr id="12" name="Table 11">
            <a:extLst>
              <a:ext uri="{FF2B5EF4-FFF2-40B4-BE49-F238E27FC236}">
                <a16:creationId xmlns:a16="http://schemas.microsoft.com/office/drawing/2014/main" id="{4C4D17DA-10C0-4D66-98BE-6ADB82890F25}"/>
              </a:ext>
            </a:extLst>
          </p:cNvPr>
          <p:cNvGraphicFramePr>
            <a:graphicFrameLocks noGrp="1"/>
          </p:cNvGraphicFramePr>
          <p:nvPr>
            <p:extLst>
              <p:ext uri="{D42A27DB-BD31-4B8C-83A1-F6EECF244321}">
                <p14:modId xmlns:p14="http://schemas.microsoft.com/office/powerpoint/2010/main" val="5829688"/>
              </p:ext>
            </p:extLst>
          </p:nvPr>
        </p:nvGraphicFramePr>
        <p:xfrm>
          <a:off x="628650" y="2373704"/>
          <a:ext cx="3513457" cy="22250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597218">
                  <a:extLst>
                    <a:ext uri="{9D8B030D-6E8A-4147-A177-3AD203B41FA5}">
                      <a16:colId xmlns:a16="http://schemas.microsoft.com/office/drawing/2014/main" val="20001"/>
                    </a:ext>
                  </a:extLst>
                </a:gridCol>
                <a:gridCol w="597218">
                  <a:extLst>
                    <a:ext uri="{9D8B030D-6E8A-4147-A177-3AD203B41FA5}">
                      <a16:colId xmlns:a16="http://schemas.microsoft.com/office/drawing/2014/main" val="20002"/>
                    </a:ext>
                  </a:extLst>
                </a:gridCol>
                <a:gridCol w="597218">
                  <a:extLst>
                    <a:ext uri="{9D8B030D-6E8A-4147-A177-3AD203B41FA5}">
                      <a16:colId xmlns:a16="http://schemas.microsoft.com/office/drawing/2014/main" val="20003"/>
                    </a:ext>
                  </a:extLst>
                </a:gridCol>
                <a:gridCol w="344805">
                  <a:extLst>
                    <a:ext uri="{9D8B030D-6E8A-4147-A177-3AD203B41FA5}">
                      <a16:colId xmlns:a16="http://schemas.microsoft.com/office/drawing/2014/main" val="20004"/>
                    </a:ext>
                  </a:extLst>
                </a:gridCol>
                <a:gridCol w="675005">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954BE713-5D5B-4EF8-BA05-3C4EC246EE00}"/>
              </a:ext>
            </a:extLst>
          </p:cNvPr>
          <p:cNvSpPr/>
          <p:nvPr/>
        </p:nvSpPr>
        <p:spPr>
          <a:xfrm>
            <a:off x="628650" y="1993473"/>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19" name="Rectangle 18">
            <a:extLst>
              <a:ext uri="{FF2B5EF4-FFF2-40B4-BE49-F238E27FC236}">
                <a16:creationId xmlns:a16="http://schemas.microsoft.com/office/drawing/2014/main" id="{B65284A7-C729-4E1C-B51B-D449ADBE7276}"/>
              </a:ext>
            </a:extLst>
          </p:cNvPr>
          <p:cNvSpPr/>
          <p:nvPr/>
        </p:nvSpPr>
        <p:spPr>
          <a:xfrm>
            <a:off x="365758" y="5710397"/>
            <a:ext cx="7653397" cy="353943"/>
          </a:xfrm>
          <a:prstGeom prst="rect">
            <a:avLst/>
          </a:prstGeom>
          <a:solidFill>
            <a:schemeClr val="accent3"/>
          </a:solidFill>
        </p:spPr>
        <p:txBody>
          <a:bodyPr wrap="square">
            <a:spAutoFit/>
          </a:bodyPr>
          <a:lstStyle/>
          <a:p>
            <a:pPr defTabSz="457200"/>
            <a:r>
              <a:rPr lang="en-US" sz="1700" dirty="0">
                <a:solidFill>
                  <a:schemeClr val="bg1"/>
                </a:solidFill>
                <a:latin typeface="+mj-lt"/>
                <a:ea typeface="Arial Unicode MS" panose="020B0604020202020204" pitchFamily="34" charset="-128"/>
              </a:rPr>
              <a:t>Can anyone think of how you could get a DTM to be a WFM?  </a:t>
            </a:r>
          </a:p>
        </p:txBody>
      </p:sp>
      <p:cxnSp>
        <p:nvCxnSpPr>
          <p:cNvPr id="15" name="Straight Connector 14">
            <a:extLst>
              <a:ext uri="{FF2B5EF4-FFF2-40B4-BE49-F238E27FC236}">
                <a16:creationId xmlns:a16="http://schemas.microsoft.com/office/drawing/2014/main" id="{A61088DC-9085-DE47-80F0-5BF5D0DAB7C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47CF44E-2DF6-8C40-8F62-14D7C261990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80575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t>Let’s practice! Open ﻿</a:t>
            </a:r>
            <a:r>
              <a:rPr lang="en-US" sz="2800" dirty="0" err="1"/>
              <a:t>G_text_organization.R</a:t>
            </a:r>
            <a:endParaRPr lang="en-US" sz="2800" dirty="0"/>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6/3/20</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45</a:t>
            </a:fld>
            <a:endParaRPr lang="en-US"/>
          </a:p>
        </p:txBody>
      </p:sp>
      <p:sp>
        <p:nvSpPr>
          <p:cNvPr id="9" name="Footer Placeholder 5">
            <a:extLst>
              <a:ext uri="{FF2B5EF4-FFF2-40B4-BE49-F238E27FC236}">
                <a16:creationId xmlns:a16="http://schemas.microsoft.com/office/drawing/2014/main" id="{DBB2B3EF-AB58-48CF-9BD0-D8993F5AF9F9}"/>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8" name="Rectangle 7">
            <a:extLst>
              <a:ext uri="{FF2B5EF4-FFF2-40B4-BE49-F238E27FC236}">
                <a16:creationId xmlns:a16="http://schemas.microsoft.com/office/drawing/2014/main" id="{5CCC3125-0793-4764-A090-AAD0A322BE20}"/>
              </a:ext>
            </a:extLst>
          </p:cNvPr>
          <p:cNvSpPr/>
          <p:nvPr/>
        </p:nvSpPr>
        <p:spPr>
          <a:xfrm>
            <a:off x="365760" y="2282915"/>
            <a:ext cx="8399868" cy="72692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 &lt;- </a:t>
            </a:r>
            <a:r>
              <a:rPr lang="en-US" sz="1600" dirty="0" err="1">
                <a:solidFill>
                  <a:schemeClr val="tx1"/>
                </a:solidFill>
                <a:latin typeface="Consolas" panose="020B0609020204030204" pitchFamily="49" charset="0"/>
                <a:cs typeface="Consolas" panose="020B0609020204030204" pitchFamily="49" charset="0"/>
              </a:rPr>
              <a:t>DocumentTermMatrix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txtTDM</a:t>
            </a:r>
            <a:r>
              <a:rPr lang="en-US" sz="1600" dirty="0">
                <a:solidFill>
                  <a:schemeClr val="tx1"/>
                </a:solidFill>
                <a:latin typeface="Consolas" panose="020B0609020204030204" pitchFamily="49" charset="0"/>
                <a:cs typeface="Consolas" panose="020B0609020204030204" pitchFamily="49" charset="0"/>
              </a:rPr>
              <a:t> &lt;- </a:t>
            </a:r>
            <a:r>
              <a:rPr lang="en-US" sz="1600" dirty="0" err="1">
                <a:solidFill>
                  <a:schemeClr val="tx1"/>
                </a:solidFill>
                <a:latin typeface="Consolas" panose="020B0609020204030204" pitchFamily="49" charset="0"/>
                <a:cs typeface="Consolas" panose="020B0609020204030204" pitchFamily="49" charset="0"/>
              </a:rPr>
              <a:t>TermDocumentMatrix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p:txBody>
      </p:sp>
      <p:sp>
        <p:nvSpPr>
          <p:cNvPr id="10" name="Rectangle 9">
            <a:extLst>
              <a:ext uri="{FF2B5EF4-FFF2-40B4-BE49-F238E27FC236}">
                <a16:creationId xmlns:a16="http://schemas.microsoft.com/office/drawing/2014/main" id="{19889756-F100-4C4C-ADAB-79A1BBE2D7E1}"/>
              </a:ext>
            </a:extLst>
          </p:cNvPr>
          <p:cNvSpPr/>
          <p:nvPr/>
        </p:nvSpPr>
        <p:spPr>
          <a:xfrm>
            <a:off x="365759" y="2040039"/>
            <a:ext cx="8384103" cy="233599"/>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Code to Create the DTM/ and change to a matrix</a:t>
            </a:r>
          </a:p>
        </p:txBody>
      </p:sp>
      <p:cxnSp>
        <p:nvCxnSpPr>
          <p:cNvPr id="11" name="Straight Connector 10">
            <a:extLst>
              <a:ext uri="{FF2B5EF4-FFF2-40B4-BE49-F238E27FC236}">
                <a16:creationId xmlns:a16="http://schemas.microsoft.com/office/drawing/2014/main" id="{19799CA2-823A-6142-9FE5-623D6238D9E5}"/>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21E568B-9DE1-D948-A315-E53A9A919FE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5455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t>Live Discussion Point</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6/3/20</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46</a:t>
            </a:fld>
            <a:endParaRPr lang="en-US"/>
          </a:p>
        </p:txBody>
      </p:sp>
      <p:sp>
        <p:nvSpPr>
          <p:cNvPr id="9" name="Footer Placeholder 5">
            <a:extLst>
              <a:ext uri="{FF2B5EF4-FFF2-40B4-BE49-F238E27FC236}">
                <a16:creationId xmlns:a16="http://schemas.microsoft.com/office/drawing/2014/main" id="{DBB2B3EF-AB58-48CF-9BD0-D8993F5AF9F9}"/>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8" name="Rectangle 7">
            <a:extLst>
              <a:ext uri="{FF2B5EF4-FFF2-40B4-BE49-F238E27FC236}">
                <a16:creationId xmlns:a16="http://schemas.microsoft.com/office/drawing/2014/main" id="{5CCC3125-0793-4764-A090-AAD0A322BE20}"/>
              </a:ext>
            </a:extLst>
          </p:cNvPr>
          <p:cNvSpPr/>
          <p:nvPr/>
        </p:nvSpPr>
        <p:spPr>
          <a:xfrm>
            <a:off x="365760" y="5185143"/>
            <a:ext cx="8399868" cy="72692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 &lt;- </a:t>
            </a:r>
            <a:r>
              <a:rPr lang="en-US" sz="1600" dirty="0" err="1">
                <a:solidFill>
                  <a:schemeClr val="tx1"/>
                </a:solidFill>
                <a:latin typeface="Consolas" panose="020B0609020204030204" pitchFamily="49" charset="0"/>
                <a:cs typeface="Consolas" panose="020B0609020204030204" pitchFamily="49" charset="0"/>
              </a:rPr>
              <a:t>DocumentTermMatrix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txtTDM</a:t>
            </a:r>
            <a:r>
              <a:rPr lang="en-US" sz="1600" dirty="0">
                <a:solidFill>
                  <a:schemeClr val="tx1"/>
                </a:solidFill>
                <a:latin typeface="Consolas" panose="020B0609020204030204" pitchFamily="49" charset="0"/>
                <a:cs typeface="Consolas" panose="020B0609020204030204" pitchFamily="49" charset="0"/>
              </a:rPr>
              <a:t> &lt;- </a:t>
            </a:r>
            <a:r>
              <a:rPr lang="en-US" sz="1600" dirty="0" err="1">
                <a:solidFill>
                  <a:schemeClr val="tx1"/>
                </a:solidFill>
                <a:latin typeface="Consolas" panose="020B0609020204030204" pitchFamily="49" charset="0"/>
                <a:cs typeface="Consolas" panose="020B0609020204030204" pitchFamily="49" charset="0"/>
              </a:rPr>
              <a:t>TermDocumentMatrix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p:txBody>
      </p:sp>
      <p:sp>
        <p:nvSpPr>
          <p:cNvPr id="10" name="Rectangle 9">
            <a:extLst>
              <a:ext uri="{FF2B5EF4-FFF2-40B4-BE49-F238E27FC236}">
                <a16:creationId xmlns:a16="http://schemas.microsoft.com/office/drawing/2014/main" id="{19889756-F100-4C4C-ADAB-79A1BBE2D7E1}"/>
              </a:ext>
            </a:extLst>
          </p:cNvPr>
          <p:cNvSpPr/>
          <p:nvPr/>
        </p:nvSpPr>
        <p:spPr>
          <a:xfrm>
            <a:off x="365759" y="4942267"/>
            <a:ext cx="8384103" cy="233599"/>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Code to Create the DTM/ and change to a matrix</a:t>
            </a:r>
          </a:p>
        </p:txBody>
      </p:sp>
      <p:sp>
        <p:nvSpPr>
          <p:cNvPr id="2" name="TextBox 1"/>
          <p:cNvSpPr txBox="1"/>
          <p:nvPr/>
        </p:nvSpPr>
        <p:spPr>
          <a:xfrm>
            <a:off x="118345" y="1876097"/>
            <a:ext cx="8907310" cy="2246769"/>
          </a:xfrm>
          <a:prstGeom prst="rect">
            <a:avLst/>
          </a:prstGeom>
          <a:noFill/>
        </p:spPr>
        <p:txBody>
          <a:bodyPr wrap="none" rtlCol="0">
            <a:spAutoFit/>
          </a:bodyPr>
          <a:lstStyle/>
          <a:p>
            <a:pPr marL="285750" indent="-285750">
              <a:buFont typeface="Arial" panose="020B0604020202020204" pitchFamily="34" charset="0"/>
              <a:buChar char="•"/>
            </a:pPr>
            <a:r>
              <a:rPr lang="en-US" sz="2800" dirty="0"/>
              <a:t>Why are these matrices sparse?  What do they represent?</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In a Document Term Matrix what is each row?</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In a Term Document Matrix what is each row?</a:t>
            </a:r>
          </a:p>
        </p:txBody>
      </p:sp>
      <p:cxnSp>
        <p:nvCxnSpPr>
          <p:cNvPr id="11" name="Straight Connector 10">
            <a:extLst>
              <a:ext uri="{FF2B5EF4-FFF2-40B4-BE49-F238E27FC236}">
                <a16:creationId xmlns:a16="http://schemas.microsoft.com/office/drawing/2014/main" id="{3168F08F-685B-8F43-8C55-B3050CF256EC}"/>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B43D929-F5DD-BB48-B031-EA61BC0982F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07996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6/3/20</a:t>
            </a:fld>
            <a:endParaRPr lang="en-US"/>
          </a:p>
        </p:txBody>
      </p:sp>
      <p:sp>
        <p:nvSpPr>
          <p:cNvPr id="3" name="Title 2"/>
          <p:cNvSpPr>
            <a:spLocks noGrp="1"/>
          </p:cNvSpPr>
          <p:nvPr>
            <p:ph type="title"/>
          </p:nvPr>
        </p:nvSpPr>
        <p:spPr/>
        <p:txBody>
          <a:bodyPr/>
          <a:lstStyle/>
          <a:p>
            <a:r>
              <a:rPr lang="en-US" dirty="0"/>
              <a:t>Lab/Homework</a:t>
            </a:r>
          </a:p>
        </p:txBody>
      </p:sp>
      <p:sp>
        <p:nvSpPr>
          <p:cNvPr id="4" name="Slide Number Placeholder 3"/>
          <p:cNvSpPr>
            <a:spLocks noGrp="1"/>
          </p:cNvSpPr>
          <p:nvPr>
            <p:ph type="sldNum" sz="quarter" idx="12"/>
          </p:nvPr>
        </p:nvSpPr>
        <p:spPr/>
        <p:txBody>
          <a:bodyPr/>
          <a:lstStyle/>
          <a:p>
            <a:fld id="{37290FF7-652B-4475-AEAB-8B1A5D23AE09}" type="slidenum">
              <a:rPr lang="en-US" smtClean="0"/>
              <a:t>47</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sp>
        <p:nvSpPr>
          <p:cNvPr id="6" name="TextBox 5"/>
          <p:cNvSpPr txBox="1"/>
          <p:nvPr/>
        </p:nvSpPr>
        <p:spPr>
          <a:xfrm>
            <a:off x="717099" y="2413338"/>
            <a:ext cx="3902800" cy="923330"/>
          </a:xfrm>
          <a:prstGeom prst="rect">
            <a:avLst/>
          </a:prstGeom>
          <a:noFill/>
        </p:spPr>
        <p:txBody>
          <a:bodyPr wrap="none" rtlCol="0">
            <a:spAutoFit/>
          </a:bodyPr>
          <a:lstStyle/>
          <a:p>
            <a:pPr marL="285750" indent="-285750">
              <a:buFont typeface="Arial" panose="020B0604020202020204" pitchFamily="34" charset="0"/>
              <a:buChar char="•"/>
            </a:pPr>
            <a:r>
              <a:rPr lang="en-US" dirty="0"/>
              <a:t>Due Day2 Before Class!</a:t>
            </a:r>
          </a:p>
          <a:p>
            <a:pPr marL="742950" lvl="1" indent="-285750">
              <a:buFont typeface="Arial" panose="020B0604020202020204" pitchFamily="34" charset="0"/>
              <a:buChar char="•"/>
            </a:pPr>
            <a:r>
              <a:rPr lang="en-US" dirty="0"/>
              <a:t>﻿Complete: Day1_HW_Student.R</a:t>
            </a:r>
          </a:p>
          <a:p>
            <a:pPr marL="742950" lvl="1" indent="-285750">
              <a:buFont typeface="Arial" panose="020B0604020202020204" pitchFamily="34" charset="0"/>
              <a:buChar char="•"/>
            </a:pPr>
            <a:endParaRPr lang="en-US" dirty="0"/>
          </a:p>
        </p:txBody>
      </p:sp>
      <p:cxnSp>
        <p:nvCxnSpPr>
          <p:cNvPr id="7" name="Straight Connector 6">
            <a:extLst>
              <a:ext uri="{FF2B5EF4-FFF2-40B4-BE49-F238E27FC236}">
                <a16:creationId xmlns:a16="http://schemas.microsoft.com/office/drawing/2014/main" id="{790F3EAB-FC60-6E45-9517-135F640C982E}"/>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E901B5F-7348-EA43-83B7-CB242263149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657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6/3/20</a:t>
            </a:fld>
            <a:endParaRPr lang="en-US"/>
          </a:p>
        </p:txBody>
      </p:sp>
      <p:sp>
        <p:nvSpPr>
          <p:cNvPr id="3" name="Title 2"/>
          <p:cNvSpPr>
            <a:spLocks noGrp="1"/>
          </p:cNvSpPr>
          <p:nvPr>
            <p:ph type="title"/>
          </p:nvPr>
        </p:nvSpPr>
        <p:spPr>
          <a:xfrm>
            <a:off x="157655" y="207471"/>
            <a:ext cx="8515350" cy="591477"/>
          </a:xfrm>
        </p:spPr>
        <p:txBody>
          <a:bodyPr/>
          <a:lstStyle/>
          <a:p>
            <a:r>
              <a:rPr lang="en-US" sz="2800" dirty="0"/>
              <a:t>Where can NLP &amp; Text Mining be used? </a:t>
            </a:r>
            <a:br>
              <a:rPr lang="en-US" sz="2800" dirty="0"/>
            </a:br>
            <a:r>
              <a:rPr lang="en-US" sz="2800" dirty="0"/>
              <a:t>Anywhere there are documents!</a:t>
            </a:r>
          </a:p>
        </p:txBody>
      </p:sp>
      <p:sp>
        <p:nvSpPr>
          <p:cNvPr id="4" name="Slide Number Placeholder 3"/>
          <p:cNvSpPr>
            <a:spLocks noGrp="1"/>
          </p:cNvSpPr>
          <p:nvPr>
            <p:ph type="sldNum" sz="quarter" idx="12"/>
          </p:nvPr>
        </p:nvSpPr>
        <p:spPr/>
        <p:txBody>
          <a:bodyPr/>
          <a:lstStyle/>
          <a:p>
            <a:fld id="{37290FF7-652B-4475-AEAB-8B1A5D23AE09}" type="slidenum">
              <a:rPr lang="en-US" smtClean="0"/>
              <a:t>5</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332351" y="1416187"/>
            <a:ext cx="6704286" cy="4482826"/>
          </a:xfrm>
          <a:prstGeom prst="rect">
            <a:avLst/>
          </a:prstGeom>
          <a:noFill/>
          <a:ln>
            <a:noFill/>
          </a:ln>
        </p:spPr>
      </p:pic>
      <p:cxnSp>
        <p:nvCxnSpPr>
          <p:cNvPr id="7" name="Straight Connector 6">
            <a:extLst>
              <a:ext uri="{FF2B5EF4-FFF2-40B4-BE49-F238E27FC236}">
                <a16:creationId xmlns:a16="http://schemas.microsoft.com/office/drawing/2014/main" id="{704BED09-B5AC-8546-88FA-1EFF8A6DAF8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C19B1A8-CA13-3445-9244-FA2279C2E71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4676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968DC7-1C37-A549-ABB0-F0FE5203AFDF}"/>
              </a:ext>
            </a:extLst>
          </p:cNvPr>
          <p:cNvSpPr>
            <a:spLocks noGrp="1"/>
          </p:cNvSpPr>
          <p:nvPr>
            <p:ph type="dt" sz="half" idx="10"/>
          </p:nvPr>
        </p:nvSpPr>
        <p:spPr/>
        <p:txBody>
          <a:bodyPr/>
          <a:lstStyle/>
          <a:p>
            <a:fld id="{6700A58B-DD98-43D0-B791-721480A02982}" type="datetime1">
              <a:rPr lang="en-US" smtClean="0"/>
              <a:t>6/3/20</a:t>
            </a:fld>
            <a:endParaRPr lang="en-US"/>
          </a:p>
        </p:txBody>
      </p:sp>
      <p:sp>
        <p:nvSpPr>
          <p:cNvPr id="3" name="Title 2">
            <a:extLst>
              <a:ext uri="{FF2B5EF4-FFF2-40B4-BE49-F238E27FC236}">
                <a16:creationId xmlns:a16="http://schemas.microsoft.com/office/drawing/2014/main" id="{41D5783E-B385-FA46-81D0-837806149C93}"/>
              </a:ext>
            </a:extLst>
          </p:cNvPr>
          <p:cNvSpPr>
            <a:spLocks noGrp="1"/>
          </p:cNvSpPr>
          <p:nvPr>
            <p:ph type="title"/>
          </p:nvPr>
        </p:nvSpPr>
        <p:spPr/>
        <p:txBody>
          <a:bodyPr/>
          <a:lstStyle/>
          <a:p>
            <a:r>
              <a:rPr lang="en-US" dirty="0"/>
              <a:t>Live Discussion Point</a:t>
            </a:r>
          </a:p>
        </p:txBody>
      </p:sp>
      <p:sp>
        <p:nvSpPr>
          <p:cNvPr id="4" name="Slide Number Placeholder 3">
            <a:extLst>
              <a:ext uri="{FF2B5EF4-FFF2-40B4-BE49-F238E27FC236}">
                <a16:creationId xmlns:a16="http://schemas.microsoft.com/office/drawing/2014/main" id="{56420EEE-620B-4C40-B0DB-D99D18A09FCA}"/>
              </a:ext>
            </a:extLst>
          </p:cNvPr>
          <p:cNvSpPr>
            <a:spLocks noGrp="1"/>
          </p:cNvSpPr>
          <p:nvPr>
            <p:ph type="sldNum" sz="quarter" idx="12"/>
          </p:nvPr>
        </p:nvSpPr>
        <p:spPr/>
        <p:txBody>
          <a:bodyPr/>
          <a:lstStyle/>
          <a:p>
            <a:fld id="{37290FF7-652B-4475-AEAB-8B1A5D23AE09}" type="slidenum">
              <a:rPr lang="en-US" smtClean="0"/>
              <a:t>6</a:t>
            </a:fld>
            <a:endParaRPr lang="en-US"/>
          </a:p>
        </p:txBody>
      </p:sp>
      <p:sp>
        <p:nvSpPr>
          <p:cNvPr id="5" name="Footer Placeholder 4">
            <a:extLst>
              <a:ext uri="{FF2B5EF4-FFF2-40B4-BE49-F238E27FC236}">
                <a16:creationId xmlns:a16="http://schemas.microsoft.com/office/drawing/2014/main" id="{B4C075B6-C39D-C047-A3DF-AB57143AF96F}"/>
              </a:ext>
            </a:extLst>
          </p:cNvPr>
          <p:cNvSpPr>
            <a:spLocks noGrp="1"/>
          </p:cNvSpPr>
          <p:nvPr>
            <p:ph type="ftr" sz="quarter" idx="3"/>
          </p:nvPr>
        </p:nvSpPr>
        <p:spPr/>
        <p:txBody>
          <a:bodyPr/>
          <a:lstStyle/>
          <a:p>
            <a:r>
              <a:rPr lang="en-US"/>
              <a:t>Kwartler</a:t>
            </a:r>
            <a:endParaRPr lang="en-US" dirty="0"/>
          </a:p>
        </p:txBody>
      </p:sp>
      <p:sp>
        <p:nvSpPr>
          <p:cNvPr id="8" name="Rectangle 7">
            <a:extLst>
              <a:ext uri="{FF2B5EF4-FFF2-40B4-BE49-F238E27FC236}">
                <a16:creationId xmlns:a16="http://schemas.microsoft.com/office/drawing/2014/main" id="{25609591-1DEE-754C-AFED-3915AFF62511}"/>
              </a:ext>
            </a:extLst>
          </p:cNvPr>
          <p:cNvSpPr/>
          <p:nvPr/>
        </p:nvSpPr>
        <p:spPr>
          <a:xfrm>
            <a:off x="240631" y="5883964"/>
            <a:ext cx="8725774" cy="42544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chemeClr val="bg1"/>
                </a:solidFill>
              </a:rPr>
              <a:t>What uses of text mining do you observe, research or want to do?</a:t>
            </a:r>
          </a:p>
        </p:txBody>
      </p:sp>
      <p:cxnSp>
        <p:nvCxnSpPr>
          <p:cNvPr id="9" name="Straight Connector 8">
            <a:extLst>
              <a:ext uri="{FF2B5EF4-FFF2-40B4-BE49-F238E27FC236}">
                <a16:creationId xmlns:a16="http://schemas.microsoft.com/office/drawing/2014/main" id="{8B8FA975-A679-3A49-89FC-CD804AA0710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FC35ECE-502B-5246-8260-761ACF6C106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11CAFCF3-7A56-A847-B71A-96662C7ED91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32351" y="1322057"/>
            <a:ext cx="6704286" cy="4482826"/>
          </a:xfrm>
          <a:prstGeom prst="rect">
            <a:avLst/>
          </a:prstGeom>
          <a:noFill/>
          <a:ln>
            <a:noFill/>
          </a:ln>
        </p:spPr>
      </p:pic>
    </p:spTree>
    <p:extLst>
      <p:ext uri="{BB962C8B-B14F-4D97-AF65-F5344CB8AC3E}">
        <p14:creationId xmlns:p14="http://schemas.microsoft.com/office/powerpoint/2010/main" val="1676697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CD603-7BEE-4C80-A9FD-F9D228F5CA39}"/>
              </a:ext>
            </a:extLst>
          </p:cNvPr>
          <p:cNvSpPr>
            <a:spLocks noGrp="1"/>
          </p:cNvSpPr>
          <p:nvPr>
            <p:ph type="title"/>
          </p:nvPr>
        </p:nvSpPr>
        <p:spPr/>
        <p:txBody>
          <a:bodyPr/>
          <a:lstStyle/>
          <a:p>
            <a:r>
              <a:rPr lang="en-US" dirty="0"/>
              <a:t>TM Project Workflow </a:t>
            </a:r>
          </a:p>
        </p:txBody>
      </p:sp>
      <p:sp>
        <p:nvSpPr>
          <p:cNvPr id="4" name="Slide Number Placeholder 3">
            <a:extLst>
              <a:ext uri="{FF2B5EF4-FFF2-40B4-BE49-F238E27FC236}">
                <a16:creationId xmlns:a16="http://schemas.microsoft.com/office/drawing/2014/main" id="{35ACB0EB-EF8D-43CB-B690-C0F4DEF5AED7}"/>
              </a:ext>
            </a:extLst>
          </p:cNvPr>
          <p:cNvSpPr>
            <a:spLocks noGrp="1"/>
          </p:cNvSpPr>
          <p:nvPr>
            <p:ph type="sldNum" sz="quarter" idx="4294967295"/>
          </p:nvPr>
        </p:nvSpPr>
        <p:spPr/>
        <p:txBody>
          <a:bodyPr/>
          <a:lstStyle/>
          <a:p>
            <a:pPr algn="r"/>
            <a:fld id="{8FB4CE90-470A-43E3-A052-3E8AD880B4A5}" type="slidenum">
              <a:rPr lang="en-US" smtClean="0"/>
              <a:pPr algn="r"/>
              <a:t>7</a:t>
            </a:fld>
            <a:endParaRPr lang="en-US"/>
          </a:p>
        </p:txBody>
      </p:sp>
      <p:pic>
        <p:nvPicPr>
          <p:cNvPr id="7" name="Picture 6" descr="Chapt1 Text Mining Workflow v3.png">
            <a:extLst>
              <a:ext uri="{FF2B5EF4-FFF2-40B4-BE49-F238E27FC236}">
                <a16:creationId xmlns:a16="http://schemas.microsoft.com/office/drawing/2014/main" id="{F7EB803C-97E9-4237-9B1D-227F20485599}"/>
              </a:ext>
            </a:extLst>
          </p:cNvPr>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3786744" y="1761218"/>
            <a:ext cx="3555075" cy="4526884"/>
          </a:xfrm>
          <a:prstGeom prst="rect">
            <a:avLst/>
          </a:prstGeom>
        </p:spPr>
      </p:pic>
      <p:grpSp>
        <p:nvGrpSpPr>
          <p:cNvPr id="13" name="Group 12">
            <a:extLst>
              <a:ext uri="{FF2B5EF4-FFF2-40B4-BE49-F238E27FC236}">
                <a16:creationId xmlns:a16="http://schemas.microsoft.com/office/drawing/2014/main" id="{08CA05E2-2944-491F-A12C-B00C4C8F0CCB}"/>
              </a:ext>
            </a:extLst>
          </p:cNvPr>
          <p:cNvGrpSpPr/>
          <p:nvPr/>
        </p:nvGrpSpPr>
        <p:grpSpPr>
          <a:xfrm>
            <a:off x="566858" y="1953003"/>
            <a:ext cx="1471236" cy="3827961"/>
            <a:chOff x="6603961" y="1572853"/>
            <a:chExt cx="1321732" cy="4165856"/>
          </a:xfrm>
        </p:grpSpPr>
        <p:sp>
          <p:nvSpPr>
            <p:cNvPr id="5" name="Arrow: Down 4">
              <a:extLst>
                <a:ext uri="{FF2B5EF4-FFF2-40B4-BE49-F238E27FC236}">
                  <a16:creationId xmlns:a16="http://schemas.microsoft.com/office/drawing/2014/main" id="{15CA605D-9FA1-4CE6-8F28-CCBD69938E19}"/>
                </a:ext>
              </a:extLst>
            </p:cNvPr>
            <p:cNvSpPr/>
            <p:nvPr/>
          </p:nvSpPr>
          <p:spPr>
            <a:xfrm>
              <a:off x="6808423" y="1940550"/>
              <a:ext cx="1046603" cy="352381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dirty="0">
                <a:solidFill>
                  <a:schemeClr val="tx2"/>
                </a:solidFill>
              </a:endParaRPr>
            </a:p>
          </p:txBody>
        </p:sp>
        <p:sp>
          <p:nvSpPr>
            <p:cNvPr id="6" name="TextBox 5">
              <a:extLst>
                <a:ext uri="{FF2B5EF4-FFF2-40B4-BE49-F238E27FC236}">
                  <a16:creationId xmlns:a16="http://schemas.microsoft.com/office/drawing/2014/main" id="{DCDF833B-7B0B-4D97-8913-CA36CE6D8E9C}"/>
                </a:ext>
              </a:extLst>
            </p:cNvPr>
            <p:cNvSpPr txBox="1"/>
            <p:nvPr/>
          </p:nvSpPr>
          <p:spPr>
            <a:xfrm>
              <a:off x="6603961" y="1572853"/>
              <a:ext cx="1321732" cy="326570"/>
            </a:xfrm>
            <a:prstGeom prst="rect">
              <a:avLst/>
            </a:prstGeom>
            <a:noFill/>
          </p:spPr>
          <p:txBody>
            <a:bodyPr wrap="none" rtlCol="0">
              <a:spAutoFit/>
            </a:bodyPr>
            <a:lstStyle/>
            <a:p>
              <a:pPr algn="ctr"/>
              <a:r>
                <a:rPr lang="en-US" sz="1350" dirty="0"/>
                <a:t>Unorganized State</a:t>
              </a:r>
            </a:p>
          </p:txBody>
        </p:sp>
        <p:sp>
          <p:nvSpPr>
            <p:cNvPr id="10" name="TextBox 9">
              <a:extLst>
                <a:ext uri="{FF2B5EF4-FFF2-40B4-BE49-F238E27FC236}">
                  <a16:creationId xmlns:a16="http://schemas.microsoft.com/office/drawing/2014/main" id="{688980AC-9A0A-412E-8BFB-D0439BF65B7C}"/>
                </a:ext>
              </a:extLst>
            </p:cNvPr>
            <p:cNvSpPr txBox="1"/>
            <p:nvPr/>
          </p:nvSpPr>
          <p:spPr>
            <a:xfrm>
              <a:off x="6687092" y="5412139"/>
              <a:ext cx="1161880" cy="326570"/>
            </a:xfrm>
            <a:prstGeom prst="rect">
              <a:avLst/>
            </a:prstGeom>
            <a:noFill/>
          </p:spPr>
          <p:txBody>
            <a:bodyPr wrap="none" rtlCol="0">
              <a:spAutoFit/>
            </a:bodyPr>
            <a:lstStyle/>
            <a:p>
              <a:pPr algn="ctr"/>
              <a:r>
                <a:rPr lang="en-US" sz="1350" dirty="0"/>
                <a:t>Organized State</a:t>
              </a:r>
            </a:p>
          </p:txBody>
        </p:sp>
        <p:sp>
          <p:nvSpPr>
            <p:cNvPr id="11" name="TextBox 10">
              <a:extLst>
                <a:ext uri="{FF2B5EF4-FFF2-40B4-BE49-F238E27FC236}">
                  <a16:creationId xmlns:a16="http://schemas.microsoft.com/office/drawing/2014/main" id="{9401FBFB-83C8-436D-9990-0FB189D0C561}"/>
                </a:ext>
              </a:extLst>
            </p:cNvPr>
            <p:cNvSpPr txBox="1"/>
            <p:nvPr/>
          </p:nvSpPr>
          <p:spPr>
            <a:xfrm rot="16200000">
              <a:off x="5888917" y="3438600"/>
              <a:ext cx="2885614" cy="248851"/>
            </a:xfrm>
            <a:prstGeom prst="rect">
              <a:avLst/>
            </a:prstGeom>
            <a:noFill/>
          </p:spPr>
          <p:txBody>
            <a:bodyPr wrap="none" rtlCol="0">
              <a:spAutoFit/>
            </a:bodyPr>
            <a:lstStyle/>
            <a:p>
              <a:r>
                <a:rPr lang="en-US" sz="1200" dirty="0">
                  <a:solidFill>
                    <a:schemeClr val="bg1"/>
                  </a:solidFill>
                </a:rPr>
                <a:t>Natural Language Processing &amp; Analysis</a:t>
              </a:r>
            </a:p>
          </p:txBody>
        </p:sp>
      </p:grpSp>
      <p:sp>
        <p:nvSpPr>
          <p:cNvPr id="12" name="Isosceles Triangle 11">
            <a:extLst>
              <a:ext uri="{FF2B5EF4-FFF2-40B4-BE49-F238E27FC236}">
                <a16:creationId xmlns:a16="http://schemas.microsoft.com/office/drawing/2014/main" id="{EEE4708E-646A-4323-89F9-060D6F2B77A5}"/>
              </a:ext>
            </a:extLst>
          </p:cNvPr>
          <p:cNvSpPr/>
          <p:nvPr/>
        </p:nvSpPr>
        <p:spPr>
          <a:xfrm rot="5400000">
            <a:off x="1531281" y="3588068"/>
            <a:ext cx="3343973" cy="373928"/>
          </a:xfrm>
          <a:prstGeom prst="triangle">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dirty="0">
              <a:solidFill>
                <a:schemeClr val="tx2"/>
              </a:solidFill>
            </a:endParaRPr>
          </a:p>
        </p:txBody>
      </p:sp>
      <p:sp>
        <p:nvSpPr>
          <p:cNvPr id="14" name="Date Placeholder 3">
            <a:extLst>
              <a:ext uri="{FF2B5EF4-FFF2-40B4-BE49-F238E27FC236}">
                <a16:creationId xmlns:a16="http://schemas.microsoft.com/office/drawing/2014/main" id="{29B7D72A-AA93-46A3-8DB7-9A5AC79B2251}"/>
              </a:ext>
            </a:extLst>
          </p:cNvPr>
          <p:cNvSpPr>
            <a:spLocks noGrp="1"/>
          </p:cNvSpPr>
          <p:nvPr>
            <p:ph type="dt" sz="half" idx="10"/>
          </p:nvPr>
        </p:nvSpPr>
        <p:spPr>
          <a:xfrm>
            <a:off x="628650" y="6356351"/>
            <a:ext cx="2057400" cy="365125"/>
          </a:xfrm>
        </p:spPr>
        <p:txBody>
          <a:bodyPr/>
          <a:lstStyle/>
          <a:p>
            <a:fld id="{4142EED6-FC16-45B9-B8C4-2BC5DBA88325}" type="datetime1">
              <a:rPr lang="en-US" smtClean="0"/>
              <a:t>6/3/20</a:t>
            </a:fld>
            <a:endParaRPr lang="en-US" dirty="0"/>
          </a:p>
        </p:txBody>
      </p:sp>
      <p:sp>
        <p:nvSpPr>
          <p:cNvPr id="15" name="Slide Number Placeholder 4">
            <a:extLst>
              <a:ext uri="{FF2B5EF4-FFF2-40B4-BE49-F238E27FC236}">
                <a16:creationId xmlns:a16="http://schemas.microsoft.com/office/drawing/2014/main" id="{6BDFB429-8897-407B-AB11-6825CAABD3A6}"/>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7</a:t>
            </a:fld>
            <a:endParaRPr lang="en-US"/>
          </a:p>
        </p:txBody>
      </p:sp>
      <p:sp>
        <p:nvSpPr>
          <p:cNvPr id="16" name="Footer Placeholder 5">
            <a:extLst>
              <a:ext uri="{FF2B5EF4-FFF2-40B4-BE49-F238E27FC236}">
                <a16:creationId xmlns:a16="http://schemas.microsoft.com/office/drawing/2014/main" id="{ECD3067D-8C41-47A9-84AF-E39ADABB5F9A}"/>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17" name="Straight Connector 16">
            <a:extLst>
              <a:ext uri="{FF2B5EF4-FFF2-40B4-BE49-F238E27FC236}">
                <a16:creationId xmlns:a16="http://schemas.microsoft.com/office/drawing/2014/main" id="{8EB7CC7B-874D-BC40-9E81-381DD14B242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5160F59-1038-3342-8B52-EF13AD807D2F}"/>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8948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6/3/20</a:t>
            </a:fld>
            <a:endParaRPr lang="en-US"/>
          </a:p>
        </p:txBody>
      </p:sp>
      <p:sp>
        <p:nvSpPr>
          <p:cNvPr id="3" name="Title 2"/>
          <p:cNvSpPr>
            <a:spLocks noGrp="1"/>
          </p:cNvSpPr>
          <p:nvPr>
            <p:ph type="title"/>
          </p:nvPr>
        </p:nvSpPr>
        <p:spPr/>
        <p:txBody>
          <a:bodyPr/>
          <a:lstStyle/>
          <a:p>
            <a:r>
              <a:rPr lang="en-US" dirty="0"/>
              <a:t>Text Mining Workflow</a:t>
            </a:r>
          </a:p>
        </p:txBody>
      </p:sp>
      <p:sp>
        <p:nvSpPr>
          <p:cNvPr id="4" name="Slide Number Placeholder 3"/>
          <p:cNvSpPr>
            <a:spLocks noGrp="1"/>
          </p:cNvSpPr>
          <p:nvPr>
            <p:ph type="sldNum" sz="quarter" idx="12"/>
          </p:nvPr>
        </p:nvSpPr>
        <p:spPr/>
        <p:txBody>
          <a:bodyPr/>
          <a:lstStyle/>
          <a:p>
            <a:fld id="{37290FF7-652B-4475-AEAB-8B1A5D23AE09}" type="slidenum">
              <a:rPr lang="en-US" smtClean="0"/>
              <a:t>8</a:t>
            </a:fld>
            <a:endParaRPr lang="en-US"/>
          </a:p>
        </p:txBody>
      </p:sp>
      <p:grpSp>
        <p:nvGrpSpPr>
          <p:cNvPr id="6" name="Group 5"/>
          <p:cNvGrpSpPr/>
          <p:nvPr/>
        </p:nvGrpSpPr>
        <p:grpSpPr>
          <a:xfrm>
            <a:off x="677115" y="1145577"/>
            <a:ext cx="4197107" cy="5254400"/>
            <a:chOff x="4800600" y="1234440"/>
            <a:chExt cx="4197107" cy="5254400"/>
          </a:xfrm>
        </p:grpSpPr>
        <p:sp>
          <p:nvSpPr>
            <p:cNvPr id="7" name="Rectangle 6"/>
            <p:cNvSpPr/>
            <p:nvPr/>
          </p:nvSpPr>
          <p:spPr>
            <a:xfrm>
              <a:off x="4800600" y="1234440"/>
              <a:ext cx="3794760" cy="51968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latin typeface="Arial Unicode MS" panose="020B0604020202020204" pitchFamily="34" charset="-128"/>
              </a:endParaRPr>
            </a:p>
          </p:txBody>
        </p:sp>
        <p:pic>
          <p:nvPicPr>
            <p:cNvPr id="8" name="Picture 7"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4885934" y="1253080"/>
              <a:ext cx="4111773" cy="5235760"/>
            </a:xfrm>
            <a:prstGeom prst="rect">
              <a:avLst/>
            </a:prstGeom>
          </p:spPr>
        </p:pic>
      </p:grpSp>
      <p:sp>
        <p:nvSpPr>
          <p:cNvPr id="9" name="TextBox 8"/>
          <p:cNvSpPr txBox="1"/>
          <p:nvPr/>
        </p:nvSpPr>
        <p:spPr>
          <a:xfrm>
            <a:off x="5342990" y="1487322"/>
            <a:ext cx="3572410" cy="3108543"/>
          </a:xfrm>
          <a:prstGeom prst="rect">
            <a:avLst/>
          </a:prstGeom>
          <a:noFill/>
        </p:spPr>
        <p:txBody>
          <a:bodyPr wrap="square" rtlCol="0">
            <a:spAutoFit/>
          </a:bodyPr>
          <a:lstStyle/>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Problem Definition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Identify Text Sources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Text Organization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Feature Extraction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Analytics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Reach Insight or Recommendation</a:t>
            </a:r>
          </a:p>
        </p:txBody>
      </p:sp>
      <p:sp>
        <p:nvSpPr>
          <p:cNvPr id="10" name="Footer Placeholder 5">
            <a:extLst>
              <a:ext uri="{FF2B5EF4-FFF2-40B4-BE49-F238E27FC236}">
                <a16:creationId xmlns:a16="http://schemas.microsoft.com/office/drawing/2014/main" id="{6EFDF6FF-6D7B-4C14-B5C1-D7C3E0E28BEC}"/>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11" name="Straight Connector 10">
            <a:extLst>
              <a:ext uri="{FF2B5EF4-FFF2-40B4-BE49-F238E27FC236}">
                <a16:creationId xmlns:a16="http://schemas.microsoft.com/office/drawing/2014/main" id="{37538B22-713D-3F4D-93DE-3EE47282826C}"/>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6BC0725-1CFD-BD4F-87DA-8A7FE11A8C0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404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6/3/20</a:t>
            </a:fld>
            <a:endParaRPr lang="en-US"/>
          </a:p>
        </p:txBody>
      </p:sp>
      <p:sp>
        <p:nvSpPr>
          <p:cNvPr id="3" name="Title 2"/>
          <p:cNvSpPr>
            <a:spLocks noGrp="1"/>
          </p:cNvSpPr>
          <p:nvPr>
            <p:ph type="title"/>
          </p:nvPr>
        </p:nvSpPr>
        <p:spPr/>
        <p:txBody>
          <a:bodyPr/>
          <a:lstStyle/>
          <a:p>
            <a:r>
              <a:rPr lang="en-US" dirty="0"/>
              <a:t>Two Popular Approaches</a:t>
            </a:r>
          </a:p>
        </p:txBody>
      </p:sp>
      <p:sp>
        <p:nvSpPr>
          <p:cNvPr id="4" name="Slide Number Placeholder 3"/>
          <p:cNvSpPr>
            <a:spLocks noGrp="1"/>
          </p:cNvSpPr>
          <p:nvPr>
            <p:ph type="sldNum" sz="quarter" idx="12"/>
          </p:nvPr>
        </p:nvSpPr>
        <p:spPr/>
        <p:txBody>
          <a:bodyPr/>
          <a:lstStyle/>
          <a:p>
            <a:fld id="{37290FF7-652B-4475-AEAB-8B1A5D23AE09}" type="slidenum">
              <a:rPr lang="en-US" smtClean="0"/>
              <a:t>9</a:t>
            </a:fld>
            <a:endParaRPr lang="en-US"/>
          </a:p>
        </p:txBody>
      </p:sp>
      <p:sp>
        <p:nvSpPr>
          <p:cNvPr id="6" name="Rectangle 5"/>
          <p:cNvSpPr/>
          <p:nvPr/>
        </p:nvSpPr>
        <p:spPr>
          <a:xfrm>
            <a:off x="270985" y="1092397"/>
            <a:ext cx="8686800" cy="4571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mj-lt"/>
                <a:cs typeface="Arial Unicode MS" panose="020B0604020202020204" pitchFamily="34" charset="-128"/>
              </a:rPr>
              <a:t>“</a:t>
            </a:r>
            <a:r>
              <a:rPr lang="en-US" sz="1800" kern="1200" dirty="0" err="1">
                <a:solidFill>
                  <a:prstClr val="white"/>
                </a:solidFill>
                <a:latin typeface="+mj-lt"/>
                <a:cs typeface="Arial Unicode MS" panose="020B0604020202020204" pitchFamily="34" charset="-128"/>
              </a:rPr>
              <a:t>Lebron</a:t>
            </a:r>
            <a:r>
              <a:rPr lang="en-US" sz="1800" kern="1200" dirty="0">
                <a:solidFill>
                  <a:prstClr val="white"/>
                </a:solidFill>
                <a:latin typeface="+mj-lt"/>
                <a:cs typeface="Arial Unicode MS" panose="020B0604020202020204" pitchFamily="34" charset="-128"/>
              </a:rPr>
              <a:t> James hit a tough shot.”</a:t>
            </a:r>
          </a:p>
        </p:txBody>
      </p:sp>
      <p:pic>
        <p:nvPicPr>
          <p:cNvPr id="7" name="Picture 6" descr="Macintosh HD:Users:ted:Desktop:manning pub:chap3 Initial Text Mining Methods:syntactic parsing:chap3 syntatic parsing.png"/>
          <p:cNvPicPr/>
          <p:nvPr/>
        </p:nvPicPr>
        <p:blipFill rotWithShape="1">
          <a:blip r:embed="rId2">
            <a:extLst>
              <a:ext uri="{28A0092B-C50C-407E-A947-70E740481C1C}">
                <a14:useLocalDpi xmlns:a14="http://schemas.microsoft.com/office/drawing/2010/main" val="0"/>
              </a:ext>
            </a:extLst>
          </a:blip>
          <a:srcRect l="11097" t="7278" r="10673" b="13386"/>
          <a:stretch/>
        </p:blipFill>
        <p:spPr bwMode="auto">
          <a:xfrm>
            <a:off x="459291" y="2175734"/>
            <a:ext cx="4029717" cy="3063241"/>
          </a:xfrm>
          <a:prstGeom prst="rect">
            <a:avLst/>
          </a:prstGeom>
          <a:noFill/>
          <a:ln>
            <a:noFill/>
          </a:ln>
        </p:spPr>
      </p:pic>
      <p:grpSp>
        <p:nvGrpSpPr>
          <p:cNvPr id="19" name="Group 18"/>
          <p:cNvGrpSpPr/>
          <p:nvPr/>
        </p:nvGrpSpPr>
        <p:grpSpPr>
          <a:xfrm>
            <a:off x="5400674" y="2043967"/>
            <a:ext cx="2671949" cy="3203120"/>
            <a:chOff x="5400674" y="2417128"/>
            <a:chExt cx="2671949" cy="3203120"/>
          </a:xfrm>
        </p:grpSpPr>
        <p:pic>
          <p:nvPicPr>
            <p:cNvPr id="8" name="Picture 2" descr="Image result for bag clipart 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674" y="2417128"/>
              <a:ext cx="2671949" cy="32031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rot="20129474">
              <a:off x="5911705" y="3593334"/>
              <a:ext cx="830997" cy="369332"/>
            </a:xfrm>
            <a:prstGeom prst="rect">
              <a:avLst/>
            </a:prstGeom>
            <a:noFill/>
          </p:spPr>
          <p:txBody>
            <a:bodyPr wrap="none" rtlCol="0">
              <a:spAutoFit/>
            </a:bodyPr>
            <a:lstStyle/>
            <a:p>
              <a:pPr defTabSz="457200"/>
              <a:r>
                <a:rPr lang="en-US" sz="1800" kern="1200" dirty="0" err="1">
                  <a:solidFill>
                    <a:srgbClr val="F09511"/>
                  </a:solidFill>
                  <a:latin typeface="+mj-lt"/>
                  <a:ea typeface="Arial Unicode MS" panose="020B0604020202020204" pitchFamily="34" charset="-128"/>
                  <a:cs typeface="Arial Unicode MS" panose="020B0604020202020204" pitchFamily="34" charset="-128"/>
                </a:rPr>
                <a:t>Lebron</a:t>
              </a:r>
              <a:endParaRPr lang="en-US" sz="1800" kern="1200" dirty="0">
                <a:solidFill>
                  <a:srgbClr val="F09511"/>
                </a:solidFill>
                <a:latin typeface="+mj-lt"/>
                <a:ea typeface="Arial Unicode MS" panose="020B0604020202020204" pitchFamily="34" charset="-128"/>
                <a:cs typeface="Arial Unicode MS" panose="020B0604020202020204" pitchFamily="34" charset="-128"/>
              </a:endParaRPr>
            </a:p>
          </p:txBody>
        </p:sp>
        <p:sp>
          <p:nvSpPr>
            <p:cNvPr id="10" name="TextBox 9"/>
            <p:cNvSpPr txBox="1"/>
            <p:nvPr/>
          </p:nvSpPr>
          <p:spPr>
            <a:xfrm rot="4404405">
              <a:off x="6874733" y="3807108"/>
              <a:ext cx="752129"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James</a:t>
              </a:r>
            </a:p>
          </p:txBody>
        </p:sp>
        <p:sp>
          <p:nvSpPr>
            <p:cNvPr id="11" name="TextBox 10"/>
            <p:cNvSpPr txBox="1"/>
            <p:nvPr/>
          </p:nvSpPr>
          <p:spPr>
            <a:xfrm>
              <a:off x="6663996" y="4440420"/>
              <a:ext cx="727443"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tough</a:t>
              </a:r>
            </a:p>
          </p:txBody>
        </p:sp>
        <p:sp>
          <p:nvSpPr>
            <p:cNvPr id="12" name="TextBox 11"/>
            <p:cNvSpPr txBox="1"/>
            <p:nvPr/>
          </p:nvSpPr>
          <p:spPr>
            <a:xfrm rot="20938315">
              <a:off x="6431521" y="4120545"/>
              <a:ext cx="428322"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hit</a:t>
              </a:r>
            </a:p>
          </p:txBody>
        </p:sp>
        <p:sp>
          <p:nvSpPr>
            <p:cNvPr id="13" name="TextBox 12"/>
            <p:cNvSpPr txBox="1"/>
            <p:nvPr/>
          </p:nvSpPr>
          <p:spPr>
            <a:xfrm>
              <a:off x="6663027" y="3762674"/>
              <a:ext cx="386234" cy="369332"/>
            </a:xfrm>
            <a:prstGeom prst="rect">
              <a:avLst/>
            </a:prstGeom>
            <a:noFill/>
          </p:spPr>
          <p:txBody>
            <a:bodyPr wrap="squar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a</a:t>
              </a:r>
            </a:p>
          </p:txBody>
        </p:sp>
        <p:sp>
          <p:nvSpPr>
            <p:cNvPr id="14" name="TextBox 13"/>
            <p:cNvSpPr txBox="1"/>
            <p:nvPr/>
          </p:nvSpPr>
          <p:spPr>
            <a:xfrm rot="1236002">
              <a:off x="6011147" y="4721185"/>
              <a:ext cx="590226"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shot</a:t>
              </a:r>
            </a:p>
          </p:txBody>
        </p:sp>
      </p:grpSp>
      <p:sp>
        <p:nvSpPr>
          <p:cNvPr id="15" name="Rectangle 14"/>
          <p:cNvSpPr/>
          <p:nvPr/>
        </p:nvSpPr>
        <p:spPr>
          <a:xfrm>
            <a:off x="300038" y="1598520"/>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Syntactic Parsing</a:t>
            </a:r>
          </a:p>
        </p:txBody>
      </p:sp>
      <p:sp>
        <p:nvSpPr>
          <p:cNvPr id="16" name="Rectangle 15"/>
          <p:cNvSpPr/>
          <p:nvPr/>
        </p:nvSpPr>
        <p:spPr>
          <a:xfrm>
            <a:off x="4652963" y="1593758"/>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Bag of Words</a:t>
            </a:r>
          </a:p>
        </p:txBody>
      </p:sp>
      <p:cxnSp>
        <p:nvCxnSpPr>
          <p:cNvPr id="18" name="Straight Connector 17"/>
          <p:cNvCxnSpPr/>
          <p:nvPr/>
        </p:nvCxnSpPr>
        <p:spPr>
          <a:xfrm>
            <a:off x="4586288" y="2070008"/>
            <a:ext cx="0" cy="34004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43425" y="6058578"/>
            <a:ext cx="5175741" cy="282898"/>
          </a:xfrm>
          <a:prstGeom prst="rect">
            <a:avLst/>
          </a:prstGeom>
          <a:noFill/>
        </p:spPr>
        <p:txBody>
          <a:bodyPr wrap="square" rtlCol="0">
            <a:spAutoFit/>
          </a:bodyPr>
          <a:lstStyle/>
          <a:p>
            <a:r>
              <a:rPr lang="en-US" sz="1200" i="1" dirty="0">
                <a:latin typeface="+mj-lt"/>
                <a:ea typeface="Arial Unicode MS" panose="020B0604020202020204" pitchFamily="34" charset="-128"/>
                <a:cs typeface="Arial Unicode MS" panose="020B0604020202020204" pitchFamily="34" charset="-128"/>
              </a:rPr>
              <a:t>*There are other approaches usually based on DNN, that I refer to “abstractive”</a:t>
            </a:r>
          </a:p>
        </p:txBody>
      </p:sp>
      <p:sp>
        <p:nvSpPr>
          <p:cNvPr id="21" name="Footer Placeholder 5">
            <a:extLst>
              <a:ext uri="{FF2B5EF4-FFF2-40B4-BE49-F238E27FC236}">
                <a16:creationId xmlns:a16="http://schemas.microsoft.com/office/drawing/2014/main" id="{400668B5-1689-45BD-A3E9-6F4F8F383948}"/>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22" name="Straight Connector 21">
            <a:extLst>
              <a:ext uri="{FF2B5EF4-FFF2-40B4-BE49-F238E27FC236}">
                <a16:creationId xmlns:a16="http://schemas.microsoft.com/office/drawing/2014/main" id="{CA9BAD7C-56C7-294A-8BE9-E1B6DACB3B6C}"/>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707D26C-CDF8-AB46-8581-E0C7F398944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2617344"/>
      </p:ext>
    </p:extLst>
  </p:cSld>
  <p:clrMapOvr>
    <a:masterClrMapping/>
  </p:clrMapOvr>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5667</TotalTime>
  <Words>2992</Words>
  <Application>Microsoft Macintosh PowerPoint</Application>
  <PresentationFormat>On-screen Show (4:3)</PresentationFormat>
  <Paragraphs>702</Paragraphs>
  <Slides>47</Slides>
  <Notes>0</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Arial Unicode MS</vt:lpstr>
      <vt:lpstr>Arial</vt:lpstr>
      <vt:lpstr>Calibri</vt:lpstr>
      <vt:lpstr>Calibri Light</vt:lpstr>
      <vt:lpstr>Consolas</vt:lpstr>
      <vt:lpstr>inherit</vt:lpstr>
      <vt:lpstr>Lato</vt:lpstr>
      <vt:lpstr>1_Office Theme</vt:lpstr>
      <vt:lpstr>GSERM: Text Mining &amp; NLP TM Basics</vt:lpstr>
      <vt:lpstr>Mo’ Packages Mo’ Problems</vt:lpstr>
      <vt:lpstr>What is Text Mining?</vt:lpstr>
      <vt:lpstr>What is Text Mining?</vt:lpstr>
      <vt:lpstr>Where can NLP &amp; Text Mining be used?  Anywhere there are documents!</vt:lpstr>
      <vt:lpstr>Live Discussion Point</vt:lpstr>
      <vt:lpstr>TM Project Workflow </vt:lpstr>
      <vt:lpstr>Text Mining Workflow</vt:lpstr>
      <vt:lpstr>Two Popular Approaches</vt:lpstr>
      <vt:lpstr>TM Challenges - Disambiguation</vt:lpstr>
      <vt:lpstr>TM Challenges - Misc</vt:lpstr>
      <vt:lpstr>Why text mining is an art &amp; science?</vt:lpstr>
      <vt:lpstr>Channel affects language</vt:lpstr>
      <vt:lpstr>Messenger affects language</vt:lpstr>
      <vt:lpstr>Gen Y/Z expression is evolving rapidly due to technology.</vt:lpstr>
      <vt:lpstr>Gen Y/Z expression is evolving rapidly due to technology.</vt:lpstr>
      <vt:lpstr>Audience affects language</vt:lpstr>
      <vt:lpstr>Warning: Twitter Profanity</vt:lpstr>
      <vt:lpstr>Basic String Searching</vt:lpstr>
      <vt:lpstr>Coffee!! Open ﻿E_String_Search_Manipulation.R </vt:lpstr>
      <vt:lpstr>What about misspelling?</vt:lpstr>
      <vt:lpstr>R packages to deal with misspelling</vt:lpstr>
      <vt:lpstr>R packages to deal with misspelling</vt:lpstr>
      <vt:lpstr>R packages to deal with misspelling</vt:lpstr>
      <vt:lpstr>Too much coffee! Open ﻿F_spellCheck_examples.R </vt:lpstr>
      <vt:lpstr>Remember This?</vt:lpstr>
      <vt:lpstr>R for Cleaning Steps</vt:lpstr>
      <vt:lpstr>Bag of Words “Lebron James hit a tough shot.</vt:lpstr>
      <vt:lpstr>Library TM Functions</vt:lpstr>
      <vt:lpstr>Corpora Examples</vt:lpstr>
      <vt:lpstr>Library TM Functions</vt:lpstr>
      <vt:lpstr>Library TM Functions</vt:lpstr>
      <vt:lpstr>Library qdap Functions</vt:lpstr>
      <vt:lpstr>Poor Man’s Lemmatization (more to come later)</vt:lpstr>
      <vt:lpstr>Custom Functions in this class</vt:lpstr>
      <vt:lpstr>Custom Functions in this class</vt:lpstr>
      <vt:lpstr>PowerPoint Presentation</vt:lpstr>
      <vt:lpstr>Nuances &amp; Inputs for Setting Up a TM Project</vt:lpstr>
      <vt:lpstr>Nuances &amp; Inputs for Setting Up a TM Project</vt:lpstr>
      <vt:lpstr>How do you retain meta information?</vt:lpstr>
      <vt:lpstr>Bag of Words: TERM DOCUMENT MATRIX</vt:lpstr>
      <vt:lpstr>Bag of Words: DOCUMENT TERM MATRIX</vt:lpstr>
      <vt:lpstr>PowerPoint Presentation</vt:lpstr>
      <vt:lpstr>PowerPoint Presentation</vt:lpstr>
      <vt:lpstr>PowerPoint Presentation</vt:lpstr>
      <vt:lpstr>PowerPoint Presentation</vt:lpstr>
      <vt:lpstr>Lab/Homework</vt:lpstr>
    </vt:vector>
  </TitlesOfParts>
  <Company>Liberty Mutual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Kwartler, Edward</dc:creator>
  <cp:lastModifiedBy>Edward Kwartler</cp:lastModifiedBy>
  <cp:revision>294</cp:revision>
  <dcterms:created xsi:type="dcterms:W3CDTF">2018-05-23T17:24:59Z</dcterms:created>
  <dcterms:modified xsi:type="dcterms:W3CDTF">2020-06-04T01:44:20Z</dcterms:modified>
</cp:coreProperties>
</file>